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7"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1821" autoAdjust="0"/>
  </p:normalViewPr>
  <p:slideViewPr>
    <p:cSldViewPr snapToGrid="0">
      <p:cViewPr varScale="1">
        <p:scale>
          <a:sx n="55" d="100"/>
          <a:sy n="55" d="100"/>
        </p:scale>
        <p:origin x="18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AB4EDA-D588-48EE-9BC2-859B86B36509}"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0077F58F-BA2C-416E-9086-BA1488B7E9F8}">
      <dgm:prSet/>
      <dgm:spPr/>
      <dgm:t>
        <a:bodyPr/>
        <a:lstStyle/>
        <a:p>
          <a:r>
            <a:rPr lang="en-US"/>
            <a:t>Universal Print:</a:t>
          </a:r>
        </a:p>
      </dgm:t>
    </dgm:pt>
    <dgm:pt modelId="{B20A0BD5-F390-4EBD-A39F-FBF56EEBFD86}" type="parTrans" cxnId="{F511E83E-F566-422D-8F51-44D8F1CAF6DC}">
      <dgm:prSet/>
      <dgm:spPr/>
      <dgm:t>
        <a:bodyPr/>
        <a:lstStyle/>
        <a:p>
          <a:endParaRPr lang="en-US"/>
        </a:p>
      </dgm:t>
    </dgm:pt>
    <dgm:pt modelId="{038D12C1-456A-46E3-AF24-0BBED05147AA}" type="sibTrans" cxnId="{F511E83E-F566-422D-8F51-44D8F1CAF6DC}">
      <dgm:prSet/>
      <dgm:spPr/>
      <dgm:t>
        <a:bodyPr/>
        <a:lstStyle/>
        <a:p>
          <a:endParaRPr lang="en-US"/>
        </a:p>
      </dgm:t>
    </dgm:pt>
    <dgm:pt modelId="{56CF0235-350F-49AF-B6F0-BBD31ADD0797}">
      <dgm:prSet/>
      <dgm:spPr/>
      <dgm:t>
        <a:bodyPr/>
        <a:lstStyle/>
        <a:p>
          <a:r>
            <a:rPr lang="en-US"/>
            <a:t>Your desktops should be joined to Azure AD. Hybrid AAD joined (HAADJ) device physical and virtual desktops are also supported.</a:t>
          </a:r>
        </a:p>
      </dgm:t>
    </dgm:pt>
    <dgm:pt modelId="{E952A46D-3C7C-4ADB-9760-33927270810E}" type="parTrans" cxnId="{6D05A81F-D905-4C5E-AF68-787BF6C75094}">
      <dgm:prSet/>
      <dgm:spPr/>
      <dgm:t>
        <a:bodyPr/>
        <a:lstStyle/>
        <a:p>
          <a:endParaRPr lang="en-US"/>
        </a:p>
      </dgm:t>
    </dgm:pt>
    <dgm:pt modelId="{60B41F4E-9106-408E-92C6-105F6DBD977A}" type="sibTrans" cxnId="{6D05A81F-D905-4C5E-AF68-787BF6C75094}">
      <dgm:prSet/>
      <dgm:spPr/>
      <dgm:t>
        <a:bodyPr/>
        <a:lstStyle/>
        <a:p>
          <a:endParaRPr lang="en-US"/>
        </a:p>
      </dgm:t>
    </dgm:pt>
    <dgm:pt modelId="{BE74FDBB-F776-400C-8957-CC0FA2A519DA}">
      <dgm:prSet/>
      <dgm:spPr/>
      <dgm:t>
        <a:bodyPr/>
        <a:lstStyle/>
        <a:p>
          <a:r>
            <a:rPr lang="en-US"/>
            <a:t>An eligible Microsoft 365 or Windows SKUs license.</a:t>
          </a:r>
        </a:p>
      </dgm:t>
    </dgm:pt>
    <dgm:pt modelId="{3EF25727-E321-4786-AAF6-42241C25A401}" type="parTrans" cxnId="{FE6973EB-A4B7-4904-80BF-E559F70E6A80}">
      <dgm:prSet/>
      <dgm:spPr/>
      <dgm:t>
        <a:bodyPr/>
        <a:lstStyle/>
        <a:p>
          <a:endParaRPr lang="en-US"/>
        </a:p>
      </dgm:t>
    </dgm:pt>
    <dgm:pt modelId="{4FE15ECF-8C28-4BE1-AC19-201A7999A624}" type="sibTrans" cxnId="{FE6973EB-A4B7-4904-80BF-E559F70E6A80}">
      <dgm:prSet/>
      <dgm:spPr/>
      <dgm:t>
        <a:bodyPr/>
        <a:lstStyle/>
        <a:p>
          <a:endParaRPr lang="en-US"/>
        </a:p>
      </dgm:t>
    </dgm:pt>
    <dgm:pt modelId="{051EE6EB-0332-4B58-A0E9-1E0720C67A76}">
      <dgm:prSet/>
      <dgm:spPr/>
      <dgm:t>
        <a:bodyPr/>
        <a:lstStyle/>
        <a:p>
          <a:r>
            <a:rPr lang="en-US"/>
            <a:t>Universal Print licenses assigned to the Azure AD tenant via the Global Administrator.</a:t>
          </a:r>
        </a:p>
      </dgm:t>
    </dgm:pt>
    <dgm:pt modelId="{5BCFEB90-C96A-4B72-B727-5450D225D62C}" type="parTrans" cxnId="{8B8F76CC-001A-46CD-8931-29229FFDBB76}">
      <dgm:prSet/>
      <dgm:spPr/>
      <dgm:t>
        <a:bodyPr/>
        <a:lstStyle/>
        <a:p>
          <a:endParaRPr lang="en-US"/>
        </a:p>
      </dgm:t>
    </dgm:pt>
    <dgm:pt modelId="{C936FF23-D32F-4420-AAEC-ED96A907A92A}" type="sibTrans" cxnId="{8B8F76CC-001A-46CD-8931-29229FFDBB76}">
      <dgm:prSet/>
      <dgm:spPr/>
      <dgm:t>
        <a:bodyPr/>
        <a:lstStyle/>
        <a:p>
          <a:endParaRPr lang="en-US"/>
        </a:p>
      </dgm:t>
    </dgm:pt>
    <dgm:pt modelId="{D0BAB337-1E75-4582-A746-011C88370E8F}">
      <dgm:prSet/>
      <dgm:spPr/>
      <dgm:t>
        <a:bodyPr/>
        <a:lstStyle/>
        <a:p>
          <a:r>
            <a:rPr lang="en-US"/>
            <a:t>A Universal Print supported printer that can connect directly to the cloud – without a connector.</a:t>
          </a:r>
        </a:p>
      </dgm:t>
    </dgm:pt>
    <dgm:pt modelId="{C2C4DA10-E0C5-47A2-8C64-782F4F4F93D1}" type="parTrans" cxnId="{85D9D4E0-3466-4966-BB0B-058E041D6C33}">
      <dgm:prSet/>
      <dgm:spPr/>
      <dgm:t>
        <a:bodyPr/>
        <a:lstStyle/>
        <a:p>
          <a:endParaRPr lang="en-US"/>
        </a:p>
      </dgm:t>
    </dgm:pt>
    <dgm:pt modelId="{13705E80-BF80-4E55-8F61-D9BA2D00DFF9}" type="sibTrans" cxnId="{85D9D4E0-3466-4966-BB0B-058E041D6C33}">
      <dgm:prSet/>
      <dgm:spPr/>
      <dgm:t>
        <a:bodyPr/>
        <a:lstStyle/>
        <a:p>
          <a:endParaRPr lang="en-US"/>
        </a:p>
      </dgm:t>
    </dgm:pt>
    <dgm:pt modelId="{DB35DCE3-6FD7-4864-9DD1-F394694967DC}">
      <dgm:prSet/>
      <dgm:spPr/>
      <dgm:t>
        <a:bodyPr/>
        <a:lstStyle/>
        <a:p>
          <a:r>
            <a:rPr lang="en-US"/>
            <a:t>A normal USB or network printer (via a connector).</a:t>
          </a:r>
        </a:p>
      </dgm:t>
    </dgm:pt>
    <dgm:pt modelId="{B1DDAB66-5AF7-4EEF-A158-E9272BA0F213}" type="parTrans" cxnId="{553D2632-7211-4348-A550-CD39217E09F8}">
      <dgm:prSet/>
      <dgm:spPr/>
      <dgm:t>
        <a:bodyPr/>
        <a:lstStyle/>
        <a:p>
          <a:endParaRPr lang="en-US"/>
        </a:p>
      </dgm:t>
    </dgm:pt>
    <dgm:pt modelId="{CB394F2E-470F-4EB2-8D04-3815DDF8AE5A}" type="sibTrans" cxnId="{553D2632-7211-4348-A550-CD39217E09F8}">
      <dgm:prSet/>
      <dgm:spPr/>
      <dgm:t>
        <a:bodyPr/>
        <a:lstStyle/>
        <a:p>
          <a:endParaRPr lang="en-US"/>
        </a:p>
      </dgm:t>
    </dgm:pt>
    <dgm:pt modelId="{02336191-E6DD-43B7-9CFD-767572C37EE0}">
      <dgm:prSet/>
      <dgm:spPr/>
      <dgm:t>
        <a:bodyPr/>
        <a:lstStyle/>
        <a:p>
          <a:r>
            <a:rPr lang="en-US"/>
            <a:t>To configure Universal Print, the administrator doing the work should have either the Printer Administrator Azure AD role or should just be the Global Administrator.</a:t>
          </a:r>
        </a:p>
      </dgm:t>
    </dgm:pt>
    <dgm:pt modelId="{56570565-3404-49DD-BFE5-CE15C67F60F9}" type="parTrans" cxnId="{44ECA354-0450-4CDD-831C-921FAC9A0E19}">
      <dgm:prSet/>
      <dgm:spPr/>
      <dgm:t>
        <a:bodyPr/>
        <a:lstStyle/>
        <a:p>
          <a:endParaRPr lang="en-US"/>
        </a:p>
      </dgm:t>
    </dgm:pt>
    <dgm:pt modelId="{38EF6C23-E8E5-4935-955B-FC12CECDE887}" type="sibTrans" cxnId="{44ECA354-0450-4CDD-831C-921FAC9A0E19}">
      <dgm:prSet/>
      <dgm:spPr/>
      <dgm:t>
        <a:bodyPr/>
        <a:lstStyle/>
        <a:p>
          <a:endParaRPr lang="en-US"/>
        </a:p>
      </dgm:t>
    </dgm:pt>
    <dgm:pt modelId="{0D7ABEA4-7D5B-42FB-809C-6FB398652C96}">
      <dgm:prSet/>
      <dgm:spPr/>
      <dgm:t>
        <a:bodyPr/>
        <a:lstStyle/>
        <a:p>
          <a:r>
            <a:rPr lang="en-US"/>
            <a:t>A Windows 10 client device – on version 1903 or later.</a:t>
          </a:r>
        </a:p>
      </dgm:t>
    </dgm:pt>
    <dgm:pt modelId="{087952FC-62AE-443A-B0A3-E641981D0158}" type="parTrans" cxnId="{B6A87BF6-8402-4AE5-B184-AF1F79CAD34E}">
      <dgm:prSet/>
      <dgm:spPr/>
      <dgm:t>
        <a:bodyPr/>
        <a:lstStyle/>
        <a:p>
          <a:endParaRPr lang="en-US"/>
        </a:p>
      </dgm:t>
    </dgm:pt>
    <dgm:pt modelId="{BA8D4B55-13E5-47DB-9513-DD1BBBA1ACD0}" type="sibTrans" cxnId="{B6A87BF6-8402-4AE5-B184-AF1F79CAD34E}">
      <dgm:prSet/>
      <dgm:spPr/>
      <dgm:t>
        <a:bodyPr/>
        <a:lstStyle/>
        <a:p>
          <a:endParaRPr lang="en-US"/>
        </a:p>
      </dgm:t>
    </dgm:pt>
    <dgm:pt modelId="{5E3D0A82-936F-46C7-A6A1-990AF53E1364}">
      <dgm:prSet/>
      <dgm:spPr/>
      <dgm:t>
        <a:bodyPr/>
        <a:lstStyle/>
        <a:p>
          <a:r>
            <a:rPr lang="en-US"/>
            <a:t>A Universal Print connector host.</a:t>
          </a:r>
        </a:p>
      </dgm:t>
    </dgm:pt>
    <dgm:pt modelId="{A834E0E0-17ED-4B0B-B3E5-3E3C10CDC0D5}" type="parTrans" cxnId="{DB861173-DEEE-4775-A541-871EFAAA7809}">
      <dgm:prSet/>
      <dgm:spPr/>
      <dgm:t>
        <a:bodyPr/>
        <a:lstStyle/>
        <a:p>
          <a:endParaRPr lang="en-US"/>
        </a:p>
      </dgm:t>
    </dgm:pt>
    <dgm:pt modelId="{B0B84D2A-ECE9-4E8E-AD40-C9946E10D60C}" type="sibTrans" cxnId="{DB861173-DEEE-4775-A541-871EFAAA7809}">
      <dgm:prSet/>
      <dgm:spPr/>
      <dgm:t>
        <a:bodyPr/>
        <a:lstStyle/>
        <a:p>
          <a:endParaRPr lang="en-US"/>
        </a:p>
      </dgm:t>
    </dgm:pt>
    <dgm:pt modelId="{8DF0F125-33DD-4D63-AE61-A304B663E59B}" type="pres">
      <dgm:prSet presAssocID="{D6AB4EDA-D588-48EE-9BC2-859B86B36509}" presName="linear" presStyleCnt="0">
        <dgm:presLayoutVars>
          <dgm:dir/>
          <dgm:animLvl val="lvl"/>
          <dgm:resizeHandles val="exact"/>
        </dgm:presLayoutVars>
      </dgm:prSet>
      <dgm:spPr/>
    </dgm:pt>
    <dgm:pt modelId="{36A97B52-6DF3-4580-96E5-C6714A4F9EF9}" type="pres">
      <dgm:prSet presAssocID="{0077F58F-BA2C-416E-9086-BA1488B7E9F8}" presName="parentLin" presStyleCnt="0"/>
      <dgm:spPr/>
    </dgm:pt>
    <dgm:pt modelId="{60ECFF67-54E1-4ACC-B5BF-E2A63E7E4B49}" type="pres">
      <dgm:prSet presAssocID="{0077F58F-BA2C-416E-9086-BA1488B7E9F8}" presName="parentLeftMargin" presStyleLbl="node1" presStyleIdx="0" presStyleCnt="1"/>
      <dgm:spPr/>
    </dgm:pt>
    <dgm:pt modelId="{7302AED9-2509-4935-8218-001DB60A2ECE}" type="pres">
      <dgm:prSet presAssocID="{0077F58F-BA2C-416E-9086-BA1488B7E9F8}" presName="parentText" presStyleLbl="node1" presStyleIdx="0" presStyleCnt="1">
        <dgm:presLayoutVars>
          <dgm:chMax val="0"/>
          <dgm:bulletEnabled val="1"/>
        </dgm:presLayoutVars>
      </dgm:prSet>
      <dgm:spPr/>
    </dgm:pt>
    <dgm:pt modelId="{71CB0E03-A728-443E-8CDF-D9C7AE2B9522}" type="pres">
      <dgm:prSet presAssocID="{0077F58F-BA2C-416E-9086-BA1488B7E9F8}" presName="negativeSpace" presStyleCnt="0"/>
      <dgm:spPr/>
    </dgm:pt>
    <dgm:pt modelId="{FE213546-6B0A-4B7C-8717-1E9F3C56695B}" type="pres">
      <dgm:prSet presAssocID="{0077F58F-BA2C-416E-9086-BA1488B7E9F8}" presName="childText" presStyleLbl="conFgAcc1" presStyleIdx="0" presStyleCnt="1">
        <dgm:presLayoutVars>
          <dgm:bulletEnabled val="1"/>
        </dgm:presLayoutVars>
      </dgm:prSet>
      <dgm:spPr/>
    </dgm:pt>
  </dgm:ptLst>
  <dgm:cxnLst>
    <dgm:cxn modelId="{6D05A81F-D905-4C5E-AF68-787BF6C75094}" srcId="{0077F58F-BA2C-416E-9086-BA1488B7E9F8}" destId="{56CF0235-350F-49AF-B6F0-BBD31ADD0797}" srcOrd="0" destOrd="0" parTransId="{E952A46D-3C7C-4ADB-9760-33927270810E}" sibTransId="{60B41F4E-9106-408E-92C6-105F6DBD977A}"/>
    <dgm:cxn modelId="{039F3A30-D9C3-40EF-92E1-BEF9EC1D0D3A}" type="presOf" srcId="{D6AB4EDA-D588-48EE-9BC2-859B86B36509}" destId="{8DF0F125-33DD-4D63-AE61-A304B663E59B}" srcOrd="0" destOrd="0" presId="urn:microsoft.com/office/officeart/2005/8/layout/list1"/>
    <dgm:cxn modelId="{553D2632-7211-4348-A550-CD39217E09F8}" srcId="{0077F58F-BA2C-416E-9086-BA1488B7E9F8}" destId="{DB35DCE3-6FD7-4864-9DD1-F394694967DC}" srcOrd="4" destOrd="0" parTransId="{B1DDAB66-5AF7-4EEF-A158-E9272BA0F213}" sibTransId="{CB394F2E-470F-4EB2-8D04-3815DDF8AE5A}"/>
    <dgm:cxn modelId="{F511E83E-F566-422D-8F51-44D8F1CAF6DC}" srcId="{D6AB4EDA-D588-48EE-9BC2-859B86B36509}" destId="{0077F58F-BA2C-416E-9086-BA1488B7E9F8}" srcOrd="0" destOrd="0" parTransId="{B20A0BD5-F390-4EBD-A39F-FBF56EEBFD86}" sibTransId="{038D12C1-456A-46E3-AF24-0BBED05147AA}"/>
    <dgm:cxn modelId="{E3AFF760-6A87-4BFC-B42A-3C7C08A4FE3D}" type="presOf" srcId="{D0BAB337-1E75-4582-A746-011C88370E8F}" destId="{FE213546-6B0A-4B7C-8717-1E9F3C56695B}" srcOrd="0" destOrd="3" presId="urn:microsoft.com/office/officeart/2005/8/layout/list1"/>
    <dgm:cxn modelId="{DB861173-DEEE-4775-A541-871EFAAA7809}" srcId="{0077F58F-BA2C-416E-9086-BA1488B7E9F8}" destId="{5E3D0A82-936F-46C7-A6A1-990AF53E1364}" srcOrd="7" destOrd="0" parTransId="{A834E0E0-17ED-4B0B-B3E5-3E3C10CDC0D5}" sibTransId="{B0B84D2A-ECE9-4E8E-AD40-C9946E10D60C}"/>
    <dgm:cxn modelId="{44ECA354-0450-4CDD-831C-921FAC9A0E19}" srcId="{0077F58F-BA2C-416E-9086-BA1488B7E9F8}" destId="{02336191-E6DD-43B7-9CFD-767572C37EE0}" srcOrd="5" destOrd="0" parTransId="{56570565-3404-49DD-BFE5-CE15C67F60F9}" sibTransId="{38EF6C23-E8E5-4935-955B-FC12CECDE887}"/>
    <dgm:cxn modelId="{8FF23485-9449-42A3-88AD-2E191DAE17BD}" type="presOf" srcId="{0077F58F-BA2C-416E-9086-BA1488B7E9F8}" destId="{60ECFF67-54E1-4ACC-B5BF-E2A63E7E4B49}" srcOrd="0" destOrd="0" presId="urn:microsoft.com/office/officeart/2005/8/layout/list1"/>
    <dgm:cxn modelId="{627F4D8B-B84C-472D-A827-EE68AB6A713D}" type="presOf" srcId="{56CF0235-350F-49AF-B6F0-BBD31ADD0797}" destId="{FE213546-6B0A-4B7C-8717-1E9F3C56695B}" srcOrd="0" destOrd="0" presId="urn:microsoft.com/office/officeart/2005/8/layout/list1"/>
    <dgm:cxn modelId="{38FCDC92-36D1-4327-8307-C55E3AFCF34A}" type="presOf" srcId="{5E3D0A82-936F-46C7-A6A1-990AF53E1364}" destId="{FE213546-6B0A-4B7C-8717-1E9F3C56695B}" srcOrd="0" destOrd="7" presId="urn:microsoft.com/office/officeart/2005/8/layout/list1"/>
    <dgm:cxn modelId="{865F7F9D-CC6A-48D3-9D6E-FF3BCF1AFF4D}" type="presOf" srcId="{02336191-E6DD-43B7-9CFD-767572C37EE0}" destId="{FE213546-6B0A-4B7C-8717-1E9F3C56695B}" srcOrd="0" destOrd="5" presId="urn:microsoft.com/office/officeart/2005/8/layout/list1"/>
    <dgm:cxn modelId="{EBBCCCA0-3C9B-4D7C-9620-4683A236F46B}" type="presOf" srcId="{BE74FDBB-F776-400C-8957-CC0FA2A519DA}" destId="{FE213546-6B0A-4B7C-8717-1E9F3C56695B}" srcOrd="0" destOrd="1" presId="urn:microsoft.com/office/officeart/2005/8/layout/list1"/>
    <dgm:cxn modelId="{A31860A4-0573-4B89-A626-71F09C0C2CC4}" type="presOf" srcId="{DB35DCE3-6FD7-4864-9DD1-F394694967DC}" destId="{FE213546-6B0A-4B7C-8717-1E9F3C56695B}" srcOrd="0" destOrd="4" presId="urn:microsoft.com/office/officeart/2005/8/layout/list1"/>
    <dgm:cxn modelId="{72606AA8-301D-4A92-9CF8-C99E58DE11EA}" type="presOf" srcId="{0D7ABEA4-7D5B-42FB-809C-6FB398652C96}" destId="{FE213546-6B0A-4B7C-8717-1E9F3C56695B}" srcOrd="0" destOrd="6" presId="urn:microsoft.com/office/officeart/2005/8/layout/list1"/>
    <dgm:cxn modelId="{88CC73B1-217C-415B-912B-B0FD830D9DBA}" type="presOf" srcId="{051EE6EB-0332-4B58-A0E9-1E0720C67A76}" destId="{FE213546-6B0A-4B7C-8717-1E9F3C56695B}" srcOrd="0" destOrd="2" presId="urn:microsoft.com/office/officeart/2005/8/layout/list1"/>
    <dgm:cxn modelId="{8B8F76CC-001A-46CD-8931-29229FFDBB76}" srcId="{0077F58F-BA2C-416E-9086-BA1488B7E9F8}" destId="{051EE6EB-0332-4B58-A0E9-1E0720C67A76}" srcOrd="2" destOrd="0" parTransId="{5BCFEB90-C96A-4B72-B727-5450D225D62C}" sibTransId="{C936FF23-D32F-4420-AAEC-ED96A907A92A}"/>
    <dgm:cxn modelId="{85D9D4E0-3466-4966-BB0B-058E041D6C33}" srcId="{0077F58F-BA2C-416E-9086-BA1488B7E9F8}" destId="{D0BAB337-1E75-4582-A746-011C88370E8F}" srcOrd="3" destOrd="0" parTransId="{C2C4DA10-E0C5-47A2-8C64-782F4F4F93D1}" sibTransId="{13705E80-BF80-4E55-8F61-D9BA2D00DFF9}"/>
    <dgm:cxn modelId="{FE6973EB-A4B7-4904-80BF-E559F70E6A80}" srcId="{0077F58F-BA2C-416E-9086-BA1488B7E9F8}" destId="{BE74FDBB-F776-400C-8957-CC0FA2A519DA}" srcOrd="1" destOrd="0" parTransId="{3EF25727-E321-4786-AAF6-42241C25A401}" sibTransId="{4FE15ECF-8C28-4BE1-AC19-201A7999A624}"/>
    <dgm:cxn modelId="{B6A87BF6-8402-4AE5-B184-AF1F79CAD34E}" srcId="{0077F58F-BA2C-416E-9086-BA1488B7E9F8}" destId="{0D7ABEA4-7D5B-42FB-809C-6FB398652C96}" srcOrd="6" destOrd="0" parTransId="{087952FC-62AE-443A-B0A3-E641981D0158}" sibTransId="{BA8D4B55-13E5-47DB-9513-DD1BBBA1ACD0}"/>
    <dgm:cxn modelId="{C06252FA-F591-46D9-9A92-E48B6855B4B2}" type="presOf" srcId="{0077F58F-BA2C-416E-9086-BA1488B7E9F8}" destId="{7302AED9-2509-4935-8218-001DB60A2ECE}" srcOrd="1" destOrd="0" presId="urn:microsoft.com/office/officeart/2005/8/layout/list1"/>
    <dgm:cxn modelId="{A6C86F03-5C2F-4A1C-8938-7006026BF58B}" type="presParOf" srcId="{8DF0F125-33DD-4D63-AE61-A304B663E59B}" destId="{36A97B52-6DF3-4580-96E5-C6714A4F9EF9}" srcOrd="0" destOrd="0" presId="urn:microsoft.com/office/officeart/2005/8/layout/list1"/>
    <dgm:cxn modelId="{0B8207B5-731F-4C50-BAFF-BF2FFF65709B}" type="presParOf" srcId="{36A97B52-6DF3-4580-96E5-C6714A4F9EF9}" destId="{60ECFF67-54E1-4ACC-B5BF-E2A63E7E4B49}" srcOrd="0" destOrd="0" presId="urn:microsoft.com/office/officeart/2005/8/layout/list1"/>
    <dgm:cxn modelId="{94CFBD68-14CF-4964-AC6A-5CC88FC6C49C}" type="presParOf" srcId="{36A97B52-6DF3-4580-96E5-C6714A4F9EF9}" destId="{7302AED9-2509-4935-8218-001DB60A2ECE}" srcOrd="1" destOrd="0" presId="urn:microsoft.com/office/officeart/2005/8/layout/list1"/>
    <dgm:cxn modelId="{DEBD1643-B3D1-4284-9C91-AC6AD998D2A0}" type="presParOf" srcId="{8DF0F125-33DD-4D63-AE61-A304B663E59B}" destId="{71CB0E03-A728-443E-8CDF-D9C7AE2B9522}" srcOrd="1" destOrd="0" presId="urn:microsoft.com/office/officeart/2005/8/layout/list1"/>
    <dgm:cxn modelId="{5539425E-C342-4C8A-88DD-BA4C049E37DC}" type="presParOf" srcId="{8DF0F125-33DD-4D63-AE61-A304B663E59B}" destId="{FE213546-6B0A-4B7C-8717-1E9F3C56695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13546-6B0A-4B7C-8717-1E9F3C56695B}">
      <dsp:nvSpPr>
        <dsp:cNvPr id="0" name=""/>
        <dsp:cNvSpPr/>
      </dsp:nvSpPr>
      <dsp:spPr>
        <a:xfrm>
          <a:off x="0" y="413329"/>
          <a:ext cx="6666833" cy="4907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Your desktops should be joined to Azure AD. Hybrid AAD joined (HAADJ) device physical and virtual desktops are also supported.</a:t>
          </a:r>
        </a:p>
        <a:p>
          <a:pPr marL="171450" lvl="1" indent="-171450" algn="l" defTabSz="844550">
            <a:lnSpc>
              <a:spcPct val="90000"/>
            </a:lnSpc>
            <a:spcBef>
              <a:spcPct val="0"/>
            </a:spcBef>
            <a:spcAft>
              <a:spcPct val="15000"/>
            </a:spcAft>
            <a:buChar char="•"/>
          </a:pPr>
          <a:r>
            <a:rPr lang="en-US" sz="1900" kern="1200"/>
            <a:t>An eligible Microsoft 365 or Windows SKUs license.</a:t>
          </a:r>
        </a:p>
        <a:p>
          <a:pPr marL="171450" lvl="1" indent="-171450" algn="l" defTabSz="844550">
            <a:lnSpc>
              <a:spcPct val="90000"/>
            </a:lnSpc>
            <a:spcBef>
              <a:spcPct val="0"/>
            </a:spcBef>
            <a:spcAft>
              <a:spcPct val="15000"/>
            </a:spcAft>
            <a:buChar char="•"/>
          </a:pPr>
          <a:r>
            <a:rPr lang="en-US" sz="1900" kern="1200"/>
            <a:t>Universal Print licenses assigned to the Azure AD tenant via the Global Administrator.</a:t>
          </a:r>
        </a:p>
        <a:p>
          <a:pPr marL="171450" lvl="1" indent="-171450" algn="l" defTabSz="844550">
            <a:lnSpc>
              <a:spcPct val="90000"/>
            </a:lnSpc>
            <a:spcBef>
              <a:spcPct val="0"/>
            </a:spcBef>
            <a:spcAft>
              <a:spcPct val="15000"/>
            </a:spcAft>
            <a:buChar char="•"/>
          </a:pPr>
          <a:r>
            <a:rPr lang="en-US" sz="1900" kern="1200"/>
            <a:t>A Universal Print supported printer that can connect directly to the cloud – without a connector.</a:t>
          </a:r>
        </a:p>
        <a:p>
          <a:pPr marL="171450" lvl="1" indent="-171450" algn="l" defTabSz="844550">
            <a:lnSpc>
              <a:spcPct val="90000"/>
            </a:lnSpc>
            <a:spcBef>
              <a:spcPct val="0"/>
            </a:spcBef>
            <a:spcAft>
              <a:spcPct val="15000"/>
            </a:spcAft>
            <a:buChar char="•"/>
          </a:pPr>
          <a:r>
            <a:rPr lang="en-US" sz="1900" kern="1200"/>
            <a:t>A normal USB or network printer (via a connector).</a:t>
          </a:r>
        </a:p>
        <a:p>
          <a:pPr marL="171450" lvl="1" indent="-171450" algn="l" defTabSz="844550">
            <a:lnSpc>
              <a:spcPct val="90000"/>
            </a:lnSpc>
            <a:spcBef>
              <a:spcPct val="0"/>
            </a:spcBef>
            <a:spcAft>
              <a:spcPct val="15000"/>
            </a:spcAft>
            <a:buChar char="•"/>
          </a:pPr>
          <a:r>
            <a:rPr lang="en-US" sz="1900" kern="1200"/>
            <a:t>To configure Universal Print, the administrator doing the work should have either the Printer Administrator Azure AD role or should just be the Global Administrator.</a:t>
          </a:r>
        </a:p>
        <a:p>
          <a:pPr marL="171450" lvl="1" indent="-171450" algn="l" defTabSz="844550">
            <a:lnSpc>
              <a:spcPct val="90000"/>
            </a:lnSpc>
            <a:spcBef>
              <a:spcPct val="0"/>
            </a:spcBef>
            <a:spcAft>
              <a:spcPct val="15000"/>
            </a:spcAft>
            <a:buChar char="•"/>
          </a:pPr>
          <a:r>
            <a:rPr lang="en-US" sz="1900" kern="1200"/>
            <a:t>A Windows 10 client device – on version 1903 or later.</a:t>
          </a:r>
        </a:p>
        <a:p>
          <a:pPr marL="171450" lvl="1" indent="-171450" algn="l" defTabSz="844550">
            <a:lnSpc>
              <a:spcPct val="90000"/>
            </a:lnSpc>
            <a:spcBef>
              <a:spcPct val="0"/>
            </a:spcBef>
            <a:spcAft>
              <a:spcPct val="15000"/>
            </a:spcAft>
            <a:buChar char="•"/>
          </a:pPr>
          <a:r>
            <a:rPr lang="en-US" sz="1900" kern="1200"/>
            <a:t>A Universal Print connector host.</a:t>
          </a:r>
        </a:p>
      </dsp:txBody>
      <dsp:txXfrm>
        <a:off x="0" y="413329"/>
        <a:ext cx="6666833" cy="4907700"/>
      </dsp:txXfrm>
    </dsp:sp>
    <dsp:sp modelId="{7302AED9-2509-4935-8218-001DB60A2ECE}">
      <dsp:nvSpPr>
        <dsp:cNvPr id="0" name=""/>
        <dsp:cNvSpPr/>
      </dsp:nvSpPr>
      <dsp:spPr>
        <a:xfrm>
          <a:off x="333341" y="132889"/>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a:t>Universal Print:</a:t>
          </a:r>
        </a:p>
      </dsp:txBody>
      <dsp:txXfrm>
        <a:off x="360721" y="160269"/>
        <a:ext cx="4612023"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49823-F8E5-4449-8FB1-F0D3739BA3AD}"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E3079-D88E-428B-9A52-B639E99128E6}" type="slidenum">
              <a:rPr lang="en-US" smtClean="0"/>
              <a:t>‹#›</a:t>
            </a:fld>
            <a:endParaRPr lang="en-US"/>
          </a:p>
        </p:txBody>
      </p:sp>
    </p:spTree>
    <p:extLst>
      <p:ext uri="{BB962C8B-B14F-4D97-AF65-F5344CB8AC3E}">
        <p14:creationId xmlns:p14="http://schemas.microsoft.com/office/powerpoint/2010/main" val="295603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Microsoft Identity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Active Directory Domain Services (AD DS) has been on the market since the year 2000. As some of you might remember, it arrived with the first release of Windows 2000 Server.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way it works is, you join your Windows client or server devices to Active Directory (AD) to take over the management layer of it via either group policies or security settings, or you use it to chain different AD environments to each other to delegate organization permissions to resources that are stored in a different AD environment – in different forests.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Within the context of Microsoft Endpoint Manager (MEM), it's possible to connect to Windows devices that are both AD DS- and AAD-joined. Devices that are joined to AD DS and need to become available in AAD as well are known as hybrid AAD-joined (HAADJ). Before your business is ready to work natively in AAD, hybrid AAD might be the best option to use as an interim solution. Let's talk more about this in the next sections of this chapter.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your devices are enrolled into AAD directly and listed in All Devices within MEM, you can see the AAD domain properties in your Windows 10 Enterprise Settings menu.</a:t>
            </a: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3</a:t>
            </a:fld>
            <a:endParaRPr lang="en-US"/>
          </a:p>
        </p:txBody>
      </p:sp>
    </p:spTree>
    <p:extLst>
      <p:ext uri="{BB962C8B-B14F-4D97-AF65-F5344CB8AC3E}">
        <p14:creationId xmlns:p14="http://schemas.microsoft.com/office/powerpoint/2010/main" val="154190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22</a:t>
            </a:fld>
            <a:endParaRPr lang="en-US"/>
          </a:p>
        </p:txBody>
      </p:sp>
    </p:spTree>
    <p:extLst>
      <p:ext uri="{BB962C8B-B14F-4D97-AF65-F5344CB8AC3E}">
        <p14:creationId xmlns:p14="http://schemas.microsoft.com/office/powerpoint/2010/main" val="19907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AAD</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AAD provides single sign-on (SSO) and multi-factor authentication (MFA) to Windows 10 Enterprise and MEM to help protect your users from 99.9 percent of cybersecurity attacks.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AAD is the evolution of traditional AD (AD DS) and makes it possible to do the following:</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SSO simplifies access to your apps from anywhere.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Conditional Access and MFA help to protect your environment from outside intruders.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a single identity platform, it lets you engage with internal and external users more securely.</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Developer tools make it easy to integrate identity into your apps and services.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Let's look at AAD users next.</a:t>
            </a: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4</a:t>
            </a:fld>
            <a:endParaRPr lang="en-US"/>
          </a:p>
        </p:txBody>
      </p:sp>
    </p:spTree>
    <p:extLst>
      <p:ext uri="{BB962C8B-B14F-4D97-AF65-F5344CB8AC3E}">
        <p14:creationId xmlns:p14="http://schemas.microsoft.com/office/powerpoint/2010/main" val="409820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AAD users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AAD users include the account settings of a user in your organization and only live in the Microsoft Azure cloud. Creating and deleting users can be done by using either the AAD Global Administrator role or an account that has the account administrator role-based access control (RBAC) role assigned.</a:t>
            </a: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5</a:t>
            </a:fld>
            <a:endParaRPr lang="en-US"/>
          </a:p>
        </p:txBody>
      </p:sp>
    </p:spTree>
    <p:extLst>
      <p:ext uri="{BB962C8B-B14F-4D97-AF65-F5344CB8AC3E}">
        <p14:creationId xmlns:p14="http://schemas.microsoft.com/office/powerpoint/2010/main" val="115468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AAD users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AAD users include the account settings of a user in your organization and only live in the Microsoft Azure cloud. Creating and deleting users can be done by using either the AAD Global Administrator role or an account that has the account administrator role-based access control (RBAC) role assigned.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E3079-D88E-428B-9A52-B639E99128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85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AAD membership types</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90Creating a new group</a:t>
            </a:r>
          </a:p>
          <a:p>
            <a:pPr marL="0" marR="0">
              <a:lnSpc>
                <a:spcPct val="107000"/>
              </a:lnSpc>
              <a:spcBef>
                <a:spcPts val="0"/>
              </a:spcBef>
              <a:spcAft>
                <a:spcPts val="800"/>
              </a:spcAft>
            </a:pPr>
            <a:r>
              <a:rPr lang="en-US" dirty="0">
                <a:effectLst/>
              </a:rPr>
              <a:t>In the previous section, we explained the differences in types of AAD groups. There are three ways to make users or devices members of an AAD group.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Assigned:</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is the most common way of assigning access to a specific group. You add specific users to an AAD group to gain access, for example, to a security policy.</a:t>
            </a: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Dynamic user:</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type makes it possible to automatically add users to a group based on conditions that you define. There is no interaction needed to add – as well as remove – the users to the AAD group when the user no longer meets the requirements to be part of the group.</a:t>
            </a:r>
          </a:p>
          <a:p>
            <a:pPr marL="0" marR="0">
              <a:lnSpc>
                <a:spcPct val="107000"/>
              </a:lnSpc>
              <a:spcBef>
                <a:spcPts val="0"/>
              </a:spcBef>
              <a:spcAft>
                <a:spcPts val="800"/>
              </a:spcAft>
            </a:pPr>
            <a:r>
              <a:rPr lang="en-US" dirty="0">
                <a:effectLst/>
              </a:rPr>
              <a:t>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Dynamic device: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type is somewhat the same as the dynamic user membership type; however, now it is used to automatically add or remove devices from the AAD group.</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Pick the type that fits your use case best, as dynamic membership could provide a more scalable method for larger organizations. Dynamic groups are only supported as either the user or device type – not both.</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Within the dynamic membership rules, you can create complex attribute-based rules to enable dynamic membership for groups, which you could use to add and remove users from the AAD group.</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91 Dynamic membership rules</a:t>
            </a:r>
          </a:p>
          <a:p>
            <a:br>
              <a:rPr lang="en-US" dirty="0">
                <a:effectLst/>
              </a:rPr>
            </a:br>
            <a:r>
              <a:rPr lang="en-US" dirty="0">
                <a:effectLst/>
              </a:rPr>
              <a:t>For example, you can add all users that have @contoso.com as </a:t>
            </a:r>
            <a:r>
              <a:rPr lang="en-US" dirty="0" err="1">
                <a:effectLst/>
              </a:rPr>
              <a:t>proxyAddresses</a:t>
            </a:r>
            <a:r>
              <a:rPr lang="en-US" dirty="0">
                <a:effectLst/>
              </a:rPr>
              <a:t> configured in AAD automatically by adding the following rule. You can imagine that any number of options will be available through this approach. </a:t>
            </a:r>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7</a:t>
            </a:fld>
            <a:endParaRPr lang="en-US"/>
          </a:p>
        </p:txBody>
      </p:sp>
    </p:spTree>
    <p:extLst>
      <p:ext uri="{BB962C8B-B14F-4D97-AF65-F5344CB8AC3E}">
        <p14:creationId xmlns:p14="http://schemas.microsoft.com/office/powerpoint/2010/main" val="85116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Hybrid AAD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Devices that are HAADJ are part of your organization and are signed in with an AD (AD DS) account belonging to the organization. They exist in the cloud and on-premises to make the translation possible between traditional AD DS and AAD. This is needed for different scenarios within MEM as well as Windows 365.</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 use hybrid AAD, you must replicate your on-premises environment to bring/sync your identities and devices to AAD. You do that with the Microsoft AAD Connect software.</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92 – Microsoft AAD Connect – Express Settings</a:t>
            </a:r>
          </a:p>
          <a:p>
            <a:br>
              <a:rPr lang="en-US" dirty="0">
                <a:effectLst/>
              </a:rPr>
            </a:br>
            <a:r>
              <a:rPr lang="en-US" dirty="0">
                <a:effectLst/>
              </a:rPr>
              <a:t>The software has been built on Microsoft Identity Management (MIM) and is preconfigured with all the configuration items to replicate your on-premises users, groups, and devices to AAD. </a:t>
            </a:r>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8</a:t>
            </a:fld>
            <a:endParaRPr lang="en-US"/>
          </a:p>
        </p:txBody>
      </p:sp>
    </p:spTree>
    <p:extLst>
      <p:ext uri="{BB962C8B-B14F-4D97-AF65-F5344CB8AC3E}">
        <p14:creationId xmlns:p14="http://schemas.microsoft.com/office/powerpoint/2010/main" val="363811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Start up performance – logon duration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Improving start up performance to optimize the time from powering on your physical computer to productivity is best for consistent performance in terms of increasing the speed to productivity.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Review your current score and see how it compares to the selected baseline. Refer to the list of different insights and recommendations to learn how to improve your device start up times and score; this can be found in the Endpoint analytics dashboards.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Here's a list of the metrics available in Endpoint analytics, per organization, and per user device level, to dig deeper into specific scenarios: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Core boot: Average time it takes to reach the sign-in prompt after a device is turned on. Excludes the OS update time:</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Group Policy: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Average time spent processing Group Policy during the device's core boot</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To sign-in screen: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Core boot time minus the time spent processing Group Policy</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Core sign-in: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Average time it takes to get to a responsive desktop after a user signs in. Excludes new user sign-in and first sign-in following a feature update:</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Group Policy: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Average time spent processing Group Policy during the device's core sign-in</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To desktop:</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Average time between sign-in and when the desktop renders, minus the time spent processing Group Policy</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To responsive desktop:</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Average time between when the desktop renders and when CPU usage falls below 50%</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start up performance score gives the IT department insight into the end user experience from power-on to productivity. With these insights come recommendations on what to change to improve end users' experience. Next, we will cover the performance score breakdown.</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Performance score breakdown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 calculate our tenant's score, we look at how long it takes each device to complete the core boot phase and score each experience from 0 (poor) to 100 (exceptional). We then calculate the average score of all devices to get the core boot score.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following screenshot, you can find an example breakdown of the full logon process, from booting up and the logon process of your physical, to even further in your cloud PC, your Windows 10 Enterprise endpoint.</a:t>
            </a: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14</a:t>
            </a:fld>
            <a:endParaRPr lang="en-US"/>
          </a:p>
        </p:txBody>
      </p:sp>
    </p:spTree>
    <p:extLst>
      <p:ext uri="{BB962C8B-B14F-4D97-AF65-F5344CB8AC3E}">
        <p14:creationId xmlns:p14="http://schemas.microsoft.com/office/powerpoint/2010/main" val="2199779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OS restart history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Last but not least, you can also find the restart actions on each physical and cloud PC in the last section of the dashboard: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14.12 – OS restart history</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Resource performance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this dashboard, it's possible to see the application events on your physical and cloud PCs. This gives you insights into one of the most important indicators of bad user experience – CPU and RAM utilization.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14.13 – Resource utilization</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Insights and recommendations – score trends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It's also possible to see the last 30 days of resource consumption and whether there's a trend. This would make it easy, when you provide a fix, to see whether the improvement affects all your users.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Also, the other way around, when issues occur or you install an update that requires way more resources than before, you can start correlating your results with the time of enrollment of that patch or update. Very insightful.</a:t>
            </a: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15</a:t>
            </a:fld>
            <a:endParaRPr lang="en-US"/>
          </a:p>
        </p:txBody>
      </p:sp>
    </p:spTree>
    <p:extLst>
      <p:ext uri="{BB962C8B-B14F-4D97-AF65-F5344CB8AC3E}">
        <p14:creationId xmlns:p14="http://schemas.microsoft.com/office/powerpoint/2010/main" val="52815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Universal Print is a new cloud-based print solution that allows IT admins to share printers through the cloud. Universal Print eliminates the need for on-premises print servers and lets you easily manage and deploy printers directly with Microsoft Endpoint Manager to use them as part of your cloud and physical desktops.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 enables you to manage printers directly through a centralized portal in Microsoft Azure. Say goodbye to installing (and maintaining) printer drivers on devices and/or base images. Also, everything works with Azure Active Directory (AD). This means that users can use the same set of credentials they use for other Microsoft services, whether they log on to a physical or a virtual desktop running in the cloud.</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Another great benefit of the service is that you most likely already have the licenses –most customers that are eligible to use Microsoft Endpoint Manager also get Universal Print licenses. You can find the licenses you need for Universal Print in the requirements section later in this chapter.</a:t>
            </a: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endPar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Universal Print – architecture explained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core print services run in the cloud as a platform service running on Azure, while the Universal Print connector(s) must be installed on a device running Windows Server or the Windows client OS. The connector device may be a physical device, virtualized on-premises, or hosted on Azure: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15.1 – The architecture of Universal Print – used with permission from Microsoft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your printer is Universal Print-ready, you can then connect the printer directly to the cloud! There's no need for an ExpressRoute or a site-2-site VPN connection in all scenarios. Did you share and connect your printers correctly? You can then start assigning printers via Microsoft Endpoint Manager to your virtual (and physical) Windows 10 Enterprise desktops!</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B3E3079-D88E-428B-9A52-B639E99128E6}" type="slidenum">
              <a:rPr lang="en-US" smtClean="0"/>
              <a:t>19</a:t>
            </a:fld>
            <a:endParaRPr lang="en-US"/>
          </a:p>
        </p:txBody>
      </p:sp>
    </p:spTree>
    <p:extLst>
      <p:ext uri="{BB962C8B-B14F-4D97-AF65-F5344CB8AC3E}">
        <p14:creationId xmlns:p14="http://schemas.microsoft.com/office/powerpoint/2010/main" val="279478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9088-81EE-4899-98DC-2F1C655CA5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8ED184-0FF3-40BE-9FFC-E2F6F3BA1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E74152-E689-4FFD-941D-F986C0B2A8F0}"/>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7AE60394-FE59-4A90-BE09-F48C27FB7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335FB-A312-49C7-B972-759FC78E5862}"/>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177791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DC9D-3636-4E54-8783-B48C8B4C9B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EA05D9-090A-44CA-82C3-A2AF0C2CD1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FD55E-2EF0-4E09-A914-B80AC90EA5E1}"/>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9C507FD2-C477-47AA-BCD1-463472CC0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E36AC-EAE4-47BF-A4A0-BE810C865035}"/>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71829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8C060-D331-47E2-9C6B-0F99B540BA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4A1C7-BB6A-48DF-AA0C-3A45ED427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044C1-B1D4-4EDD-B200-E5234008B679}"/>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6F2E2817-CE41-4F4B-958A-5BE87D309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55CDB-8C9C-4DCE-A874-D993D4738690}"/>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101155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8ED-2994-4DFA-88F4-2AB3C5CC5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6B03B-11E0-400A-B019-07DCF9CCB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2E774-8BEE-4A80-AD9D-9A34F64A9997}"/>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D3A660A6-811C-4192-86D6-A36B707DA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F072C-94F8-44C9-B4AE-BD8368659CAE}"/>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202069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5B51-7C21-4BC4-B79F-143427DF41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E670-524C-40B1-95A3-222B92564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08BAAD-3886-4897-A97A-FF6438D7D111}"/>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6911C903-D401-4D2B-B62D-CD9A7A832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D8100-9672-46B9-A1DC-183CC7AD95B8}"/>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216801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FB49-79D4-4045-96B3-FD4FEBE51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FC619-6BAA-4161-A626-DEB0675BED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25A11F-1007-4C79-B9BB-F95870F168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B31833-9797-4C14-B406-00DD74CDCF30}"/>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6" name="Footer Placeholder 5">
            <a:extLst>
              <a:ext uri="{FF2B5EF4-FFF2-40B4-BE49-F238E27FC236}">
                <a16:creationId xmlns:a16="http://schemas.microsoft.com/office/drawing/2014/main" id="{50C362C1-EAF5-4336-BAA6-B52F5B1F1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784EF-3F7B-492E-87DD-FDE37B600270}"/>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1991532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52E2-B9B2-4469-AD0D-79D115A0DB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84CE72-A0B2-455E-9EDB-64CF660E5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A6453-7E11-4A07-9FDF-376E350AF4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1D26C-8D45-45A9-8CAE-3D16D5DD3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AD6ED6-6549-4797-AF1D-87620E8ED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A4FF1E-1C35-42CE-BA7E-031D552C2AD7}"/>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8" name="Footer Placeholder 7">
            <a:extLst>
              <a:ext uri="{FF2B5EF4-FFF2-40B4-BE49-F238E27FC236}">
                <a16:creationId xmlns:a16="http://schemas.microsoft.com/office/drawing/2014/main" id="{7961396B-C424-48AA-9265-6FA7DD39B4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0DD467-5B5D-493C-8601-ED763CC38D8E}"/>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283867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167A-2127-4038-9632-9850D3A6D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A754BA-F769-4054-A669-3223458A3938}"/>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4" name="Footer Placeholder 3">
            <a:extLst>
              <a:ext uri="{FF2B5EF4-FFF2-40B4-BE49-F238E27FC236}">
                <a16:creationId xmlns:a16="http://schemas.microsoft.com/office/drawing/2014/main" id="{958D3929-4682-4752-ACB1-B35FFD107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5807C6-F285-4822-9059-BEE917E5EB1E}"/>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2543930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ECC8B-1FFE-481E-B019-7F97FF3977E9}"/>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3" name="Footer Placeholder 2">
            <a:extLst>
              <a:ext uri="{FF2B5EF4-FFF2-40B4-BE49-F238E27FC236}">
                <a16:creationId xmlns:a16="http://schemas.microsoft.com/office/drawing/2014/main" id="{6C4893C0-12DA-4BE4-979C-D522AC142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5D6875-FEAD-4AF4-9389-3B78909D9F1E}"/>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322854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573F0-2337-4C43-BA66-5D0C5371D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808E51-29EF-484F-B964-9FAD5A7653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0BA1FB-7AD2-4DFE-9D0A-9F9F873EA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55060A-9EFE-4C50-A970-2572D4702A3C}"/>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6" name="Footer Placeholder 5">
            <a:extLst>
              <a:ext uri="{FF2B5EF4-FFF2-40B4-BE49-F238E27FC236}">
                <a16:creationId xmlns:a16="http://schemas.microsoft.com/office/drawing/2014/main" id="{C050690A-BE56-4A59-9E21-A5A0DF5A5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E0509-4BE1-429C-8837-A558C70E849D}"/>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197061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A793-A3D7-4E0D-9396-DC3B78D44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029C3-E7AE-47F2-9E05-8003EEF317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E3CF0A-25ED-4E0B-88F2-94317DF2E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E77A7-9F20-4618-A37F-0CB2B2EEDA24}"/>
              </a:ext>
            </a:extLst>
          </p:cNvPr>
          <p:cNvSpPr>
            <a:spLocks noGrp="1"/>
          </p:cNvSpPr>
          <p:nvPr>
            <p:ph type="dt" sz="half" idx="10"/>
          </p:nvPr>
        </p:nvSpPr>
        <p:spPr/>
        <p:txBody>
          <a:bodyPr/>
          <a:lstStyle/>
          <a:p>
            <a:fld id="{2C30F849-918A-4B02-B79E-8CD39FC41E88}" type="datetimeFigureOut">
              <a:rPr lang="en-US" smtClean="0"/>
              <a:t>1/28/2022</a:t>
            </a:fld>
            <a:endParaRPr lang="en-US"/>
          </a:p>
        </p:txBody>
      </p:sp>
      <p:sp>
        <p:nvSpPr>
          <p:cNvPr id="6" name="Footer Placeholder 5">
            <a:extLst>
              <a:ext uri="{FF2B5EF4-FFF2-40B4-BE49-F238E27FC236}">
                <a16:creationId xmlns:a16="http://schemas.microsoft.com/office/drawing/2014/main" id="{350723C9-F502-41BA-A37B-916A7D7F9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842DF6-863E-4345-BF37-6B45AE24A6DB}"/>
              </a:ext>
            </a:extLst>
          </p:cNvPr>
          <p:cNvSpPr>
            <a:spLocks noGrp="1"/>
          </p:cNvSpPr>
          <p:nvPr>
            <p:ph type="sldNum" sz="quarter" idx="12"/>
          </p:nvPr>
        </p:nvSpPr>
        <p:spPr/>
        <p:txBody>
          <a:bodyPr/>
          <a:lstStyle/>
          <a:p>
            <a:fld id="{9A0075A5-5F7A-4230-826A-2CC7EE1A547A}" type="slidenum">
              <a:rPr lang="en-US" smtClean="0"/>
              <a:t>‹#›</a:t>
            </a:fld>
            <a:endParaRPr lang="en-US"/>
          </a:p>
        </p:txBody>
      </p:sp>
    </p:spTree>
    <p:extLst>
      <p:ext uri="{BB962C8B-B14F-4D97-AF65-F5344CB8AC3E}">
        <p14:creationId xmlns:p14="http://schemas.microsoft.com/office/powerpoint/2010/main" val="79102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EEE40-97A6-46DA-8827-2CD42A493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833F68-CAB0-45BC-9523-82E8B43EF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A0EE-00C6-45A5-BF9E-D26A20B907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0F849-918A-4B02-B79E-8CD39FC41E88}" type="datetimeFigureOut">
              <a:rPr lang="en-US" smtClean="0"/>
              <a:t>1/28/2022</a:t>
            </a:fld>
            <a:endParaRPr lang="en-US"/>
          </a:p>
        </p:txBody>
      </p:sp>
      <p:sp>
        <p:nvSpPr>
          <p:cNvPr id="5" name="Footer Placeholder 4">
            <a:extLst>
              <a:ext uri="{FF2B5EF4-FFF2-40B4-BE49-F238E27FC236}">
                <a16:creationId xmlns:a16="http://schemas.microsoft.com/office/drawing/2014/main" id="{BCB1680F-0E7E-40AD-B859-1285F93D4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EFEAD2-1BBC-47C2-B7AD-0358FC535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075A5-5F7A-4230-826A-2CC7EE1A547A}" type="slidenum">
              <a:rPr lang="en-US" smtClean="0"/>
              <a:t>‹#›</a:t>
            </a:fld>
            <a:endParaRPr lang="en-US"/>
          </a:p>
        </p:txBody>
      </p:sp>
    </p:spTree>
    <p:extLst>
      <p:ext uri="{BB962C8B-B14F-4D97-AF65-F5344CB8AC3E}">
        <p14:creationId xmlns:p14="http://schemas.microsoft.com/office/powerpoint/2010/main" val="468854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ogin.microsoftonline.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31937963-2CF0-4D12-85C0-08C3824F6C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FF307-E40A-451F-ABA1-EA7B50B4F84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kern="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t>Identity and Security Management</a:t>
            </a:r>
            <a:br>
              <a:rPr lang="en-US" sz="5200" b="1" kern="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br>
            <a:endParaRPr lang="en-US" sz="5200">
              <a:solidFill>
                <a:srgbClr val="FFFFFF"/>
              </a:solidFill>
            </a:endParaRPr>
          </a:p>
        </p:txBody>
      </p:sp>
      <p:sp>
        <p:nvSpPr>
          <p:cNvPr id="3" name="Subtitle 2">
            <a:extLst>
              <a:ext uri="{FF2B5EF4-FFF2-40B4-BE49-F238E27FC236}">
                <a16:creationId xmlns:a16="http://schemas.microsoft.com/office/drawing/2014/main" id="{4723FA18-63FD-41FA-9654-40064E1D4AA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Module 12</a:t>
            </a:r>
          </a:p>
        </p:txBody>
      </p:sp>
    </p:spTree>
    <p:extLst>
      <p:ext uri="{BB962C8B-B14F-4D97-AF65-F5344CB8AC3E}">
        <p14:creationId xmlns:p14="http://schemas.microsoft.com/office/powerpoint/2010/main" val="352361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481013" y="3752849"/>
            <a:ext cx="3290887" cy="2452687"/>
          </a:xfrm>
        </p:spPr>
        <p:txBody>
          <a:bodyPr anchor="ctr">
            <a:normAutofit/>
          </a:bodyPr>
          <a:lstStyle/>
          <a:p>
            <a:r>
              <a:rPr lang="en-US" sz="3600" dirty="0"/>
              <a:t>Module Overview</a:t>
            </a:r>
          </a:p>
        </p:txBody>
      </p:sp>
      <p:pic>
        <p:nvPicPr>
          <p:cNvPr id="5" name="Picture 4" descr="Digital financial graph">
            <a:extLst>
              <a:ext uri="{FF2B5EF4-FFF2-40B4-BE49-F238E27FC236}">
                <a16:creationId xmlns:a16="http://schemas.microsoft.com/office/drawing/2014/main" id="{CB23F8D9-89DB-4632-8B8C-6E6B450E046D}"/>
              </a:ext>
            </a:extLst>
          </p:cNvPr>
          <p:cNvPicPr>
            <a:picLocks noChangeAspect="1"/>
          </p:cNvPicPr>
          <p:nvPr/>
        </p:nvPicPr>
        <p:blipFill rotWithShape="1">
          <a:blip r:embed="rId2"/>
          <a:srcRect t="35639" b="1025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4223982" y="3752850"/>
            <a:ext cx="7485413" cy="2452687"/>
          </a:xfrm>
        </p:spPr>
        <p:txBody>
          <a:bodyPr anchor="ctr">
            <a:normAutofit lnSpcReduction="10000"/>
          </a:bodyPr>
          <a:lstStyle/>
          <a:p>
            <a:pPr marL="0" marR="0" indent="0">
              <a:spcBef>
                <a:spcPts val="900"/>
              </a:spcBef>
              <a:spcAft>
                <a:spcPts val="900"/>
              </a:spcAft>
              <a:buNone/>
            </a:pPr>
            <a:r>
              <a:rPr lang="en-US" sz="500">
                <a:latin typeface="Calibri" panose="020F0502020204030204" pitchFamily="34" charset="0"/>
                <a:ea typeface="Times New Roman" panose="02020603050405020304" pitchFamily="18" charset="0"/>
                <a:cs typeface="Calibri" panose="020F0502020204030204" pitchFamily="34" charset="0"/>
              </a:rPr>
              <a:t>In this chapter, we'll go through the following topics:</a:t>
            </a:r>
            <a:endParaRPr lang="en-US" sz="5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Monitoring and analytics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Monitoring your physical and virtual cloud endpoints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Endpoint analytics – advanced monitoring</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Top 10 impacting start up processes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OS restart history</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Resource performance</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Insights and recommendations – score trends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Application reliability</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Windows 365-specific metrics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Insights and recommendations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Customizing your baselines</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Productivity Score</a:t>
            </a:r>
          </a:p>
          <a:p>
            <a:pPr lvl="1">
              <a:spcBef>
                <a:spcPts val="0"/>
              </a:spcBef>
              <a:spcAft>
                <a:spcPts val="800"/>
              </a:spcAft>
              <a:buFont typeface="Wingdings" panose="05000000000000000000" pitchFamily="2" charset="2"/>
              <a:buChar char="§"/>
            </a:pPr>
            <a:r>
              <a:rPr lang="en-US" sz="500">
                <a:latin typeface="Calibri" panose="020F0502020204030204" pitchFamily="34" charset="0"/>
                <a:ea typeface="Times New Roman" panose="02020603050405020304" pitchFamily="18" charset="0"/>
                <a:cs typeface="Times New Roman" panose="02020603050405020304" pitchFamily="18" charset="0"/>
              </a:rPr>
              <a:t>Service health</a:t>
            </a:r>
            <a:br>
              <a:rPr lang="en-US" sz="500">
                <a:latin typeface="Calibri" panose="020F0502020204030204" pitchFamily="34" charset="0"/>
                <a:ea typeface="Times New Roman" panose="02020603050405020304" pitchFamily="18" charset="0"/>
                <a:cs typeface="Times New Roman" panose="02020603050405020304" pitchFamily="18" charset="0"/>
              </a:rPr>
            </a:br>
            <a:endParaRPr lang="en-US" sz="500"/>
          </a:p>
        </p:txBody>
      </p:sp>
    </p:spTree>
    <p:extLst>
      <p:ext uri="{BB962C8B-B14F-4D97-AF65-F5344CB8AC3E}">
        <p14:creationId xmlns:p14="http://schemas.microsoft.com/office/powerpoint/2010/main" val="308979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838200" y="585216"/>
            <a:ext cx="10515600" cy="1325563"/>
          </a:xfrm>
        </p:spPr>
        <p:txBody>
          <a:bodyPr>
            <a:normAutofit/>
          </a:bodyPr>
          <a:lstStyle/>
          <a:p>
            <a:r>
              <a:rPr lang="en-US" b="1" kern="0">
                <a:solidFill>
                  <a:schemeClr val="bg1"/>
                </a:solidFill>
                <a:latin typeface="Calibri" panose="020F0502020204030204" pitchFamily="34" charset="0"/>
                <a:ea typeface="SimSun" panose="02010600030101010101" pitchFamily="2" charset="-122"/>
                <a:cs typeface="Times New Roman" panose="02020603050405020304" pitchFamily="18" charset="0"/>
              </a:rPr>
              <a:t>Monitoring and analytics</a:t>
            </a:r>
            <a:br>
              <a:rPr lang="en-US"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DB85E3E2-C4AC-44CB-ABD1-5FA1C7C2FF0B}"/>
              </a:ext>
            </a:extLst>
          </p:cNvPr>
          <p:cNvPicPr>
            <a:picLocks noChangeAspect="1"/>
          </p:cNvPicPr>
          <p:nvPr/>
        </p:nvPicPr>
        <p:blipFill rotWithShape="1">
          <a:blip r:embed="rId2">
            <a:extLst>
              <a:ext uri="{28A0092B-C50C-407E-A947-70E740481C1C}">
                <a14:useLocalDpi xmlns:a14="http://schemas.microsoft.com/office/drawing/2010/main" val="0"/>
              </a:ext>
            </a:extLst>
          </a:blip>
          <a:srcRect r="3" b="3390"/>
          <a:stretch/>
        </p:blipFill>
        <p:spPr bwMode="auto">
          <a:xfrm>
            <a:off x="841248" y="2516777"/>
            <a:ext cx="6236208" cy="3660185"/>
          </a:xfrm>
          <a:prstGeom prst="rect">
            <a:avLst/>
          </a:prstGeom>
        </p:spPr>
      </p:pic>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7546848" y="2516777"/>
            <a:ext cx="3803904" cy="3660185"/>
          </a:xfrm>
        </p:spPr>
        <p:txBody>
          <a:bodyPr anchor="ctr">
            <a:normAutofit/>
          </a:bodyPr>
          <a:lstStyle/>
          <a:p>
            <a:r>
              <a:rPr lang="en-US" sz="2200" b="1" kern="0">
                <a:latin typeface="Calibri" panose="020F0502020204030204" pitchFamily="34" charset="0"/>
                <a:ea typeface="SimSun" panose="02010600030101010101" pitchFamily="2" charset="-122"/>
                <a:cs typeface="Times New Roman" panose="02020603050405020304" pitchFamily="18" charset="0"/>
              </a:rPr>
              <a:t>Monitoring your physical and virtual cloud endpoints</a:t>
            </a:r>
          </a:p>
          <a:p>
            <a:endParaRPr lang="en-US" sz="2200"/>
          </a:p>
          <a:p>
            <a:endParaRPr lang="en-US" sz="2200"/>
          </a:p>
        </p:txBody>
      </p:sp>
    </p:spTree>
    <p:extLst>
      <p:ext uri="{BB962C8B-B14F-4D97-AF65-F5344CB8AC3E}">
        <p14:creationId xmlns:p14="http://schemas.microsoft.com/office/powerpoint/2010/main" val="427069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774700" y="761999"/>
            <a:ext cx="3511188" cy="5368413"/>
          </a:xfrm>
        </p:spPr>
        <p:txBody>
          <a:bodyPr>
            <a:normAutofit/>
          </a:bodyPr>
          <a:lstStyle/>
          <a:p>
            <a:r>
              <a:rPr lang="en-US">
                <a:solidFill>
                  <a:srgbClr val="FFFFFF"/>
                </a:solidFill>
                <a:latin typeface="Calibri" panose="020F0502020204030204" pitchFamily="34" charset="0"/>
                <a:ea typeface="Times New Roman" panose="02020603050405020304" pitchFamily="18" charset="0"/>
                <a:cs typeface="Times New Roman" panose="02020603050405020304" pitchFamily="18" charset="0"/>
              </a:rPr>
              <a:t>Monitoring dashboards available:</a:t>
            </a:r>
            <a:endParaRPr lang="en-US">
              <a:solidFill>
                <a:srgbClr val="FFFFFF"/>
              </a:solidFill>
            </a:endParaRP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5093623" y="762000"/>
            <a:ext cx="4042310" cy="5368412"/>
          </a:xfrm>
        </p:spPr>
        <p:txBody>
          <a:bodyPr anchor="ctr">
            <a:normAutofit/>
          </a:bodyPr>
          <a:lstStyle/>
          <a:p>
            <a:pPr marL="0" marR="0" indent="0">
              <a:spcBef>
                <a:spcPts val="0"/>
              </a:spcBef>
              <a:spcAft>
                <a:spcPts val="800"/>
              </a:spcAft>
              <a:buNone/>
            </a:pPr>
            <a:r>
              <a:rPr lang="en-US" sz="1500" dirty="0">
                <a:latin typeface="Calibri" panose="020F0502020204030204" pitchFamily="34" charset="0"/>
                <a:ea typeface="Times New Roman" panose="02020603050405020304" pitchFamily="18" charset="0"/>
                <a:cs typeface="Times New Roman" panose="02020603050405020304" pitchFamily="18" charset="0"/>
              </a:rPr>
              <a:t>Configuration:</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Assignment status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Assignment failures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Devices with restricted apps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Encryption report</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Certificates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Compliance:</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Non-compliant devices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Devices without compliance policy</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Setting compliance</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Policy compliance</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Non-compliant policies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Windows Health Attestation report</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Threat agent status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Enrollment:</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Autopilot deployments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Enrollment failures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Incomplete user enrollments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Software updates: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Per-update ring deployment state</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Installation failures for iOS devices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Feature update failures</a:t>
            </a:r>
          </a:p>
          <a:p>
            <a:pPr lvl="1">
              <a:spcBef>
                <a:spcPts val="0"/>
              </a:spcBef>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Windows expedited update failures</a:t>
            </a:r>
          </a:p>
          <a:p>
            <a:endParaRPr lang="en-US" sz="1500" dirty="0"/>
          </a:p>
        </p:txBody>
      </p:sp>
      <p:sp>
        <p:nvSpPr>
          <p:cNvPr id="12" name="Rectangle 11">
            <a:extLst>
              <a:ext uri="{FF2B5EF4-FFF2-40B4-BE49-F238E27FC236}">
                <a16:creationId xmlns:a16="http://schemas.microsoft.com/office/drawing/2014/main" id="{A35BD09B-BC3A-45C0-AF8E-950F364CD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488" y="448056"/>
            <a:ext cx="2103120" cy="290779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81067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42525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777240" y="694944"/>
            <a:ext cx="6610388" cy="1042416"/>
          </a:xfrm>
        </p:spPr>
        <p:txBody>
          <a:bodyPr>
            <a:normAutofit/>
          </a:bodyPr>
          <a:lstStyle/>
          <a:p>
            <a:r>
              <a:rPr lang="en-US" sz="4200" b="1" cap="all">
                <a:solidFill>
                  <a:srgbClr val="FFFFFF"/>
                </a:solidFill>
                <a:latin typeface="Calibri" panose="020F0502020204030204" pitchFamily="34" charset="0"/>
                <a:ea typeface="SimSun" panose="02010600030101010101" pitchFamily="2" charset="-122"/>
                <a:cs typeface="Times New Roman" panose="02020603050405020304" pitchFamily="18" charset="0"/>
              </a:rPr>
              <a:t>advanced monitoring</a:t>
            </a:r>
            <a:endParaRPr lang="en-US" sz="4200">
              <a:solidFill>
                <a:srgbClr val="FFFFFF"/>
              </a:solidFill>
            </a:endParaRPr>
          </a:p>
        </p:txBody>
      </p:sp>
      <p:sp>
        <p:nvSpPr>
          <p:cNvPr id="18" name="Rectangle 1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45CD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45CDF4">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3E8DBF-8054-4AA3-91B6-E2A1C543B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8920" y="2523667"/>
            <a:ext cx="7250563" cy="3226501"/>
          </a:xfrm>
          <a:prstGeom prst="rect">
            <a:avLst/>
          </a:prstGeom>
        </p:spPr>
      </p:pic>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8109311" y="2393792"/>
            <a:ext cx="3360212" cy="3740893"/>
          </a:xfrm>
        </p:spPr>
        <p:txBody>
          <a:bodyPr anchor="ctr">
            <a:normAutofit/>
          </a:bodyPr>
          <a:lstStyle/>
          <a:p>
            <a:pPr marL="0" indent="0">
              <a:buNone/>
            </a:pPr>
            <a:r>
              <a:rPr lang="en-US" sz="1800" b="1" cap="all">
                <a:latin typeface="Calibri" panose="020F0502020204030204" pitchFamily="34" charset="0"/>
                <a:ea typeface="SimSun" panose="02010600030101010101" pitchFamily="2" charset="-122"/>
                <a:cs typeface="Times New Roman" panose="02020603050405020304" pitchFamily="18" charset="0"/>
              </a:rPr>
              <a:t>Device actions</a:t>
            </a:r>
          </a:p>
          <a:p>
            <a:r>
              <a:rPr lang="en-US" sz="1800" b="1" cap="all">
                <a:latin typeface="Calibri" panose="020F0502020204030204" pitchFamily="34" charset="0"/>
                <a:ea typeface="SimSun" panose="02010600030101010101" pitchFamily="2" charset="-122"/>
                <a:cs typeface="Times New Roman" panose="02020603050405020304" pitchFamily="18" charset="0"/>
              </a:rPr>
              <a:t>Endpoint analytics</a:t>
            </a:r>
          </a:p>
          <a:p>
            <a:pPr marL="457200" lvl="1" indent="0">
              <a:spcBef>
                <a:spcPts val="0"/>
              </a:spcBef>
              <a:spcAft>
                <a:spcPts val="800"/>
              </a:spcAft>
              <a:buNone/>
            </a:pPr>
            <a:r>
              <a:rPr lang="en-US" sz="1800">
                <a:latin typeface="Calibri" panose="020F0502020204030204" pitchFamily="34" charset="0"/>
                <a:ea typeface="Times New Roman" panose="02020603050405020304" pitchFamily="18" charset="0"/>
                <a:cs typeface="Times New Roman" panose="02020603050405020304" pitchFamily="18" charset="0"/>
              </a:rPr>
              <a:t>Endpoint analytics:</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Start up performance</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Proactive remediations</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Recommended software</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Application reliability</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Resource performance</a:t>
            </a:r>
          </a:p>
          <a:p>
            <a:pPr lvl="2">
              <a:spcBef>
                <a:spcPts val="0"/>
              </a:spcBef>
              <a:buFont typeface="Wingdings" panose="05000000000000000000" pitchFamily="2" charset="2"/>
              <a:buChar char="§"/>
            </a:pPr>
            <a:r>
              <a:rPr lang="en-US" sz="1800">
                <a:latin typeface="Calibri" panose="020F0502020204030204" pitchFamily="34" charset="0"/>
                <a:ea typeface="Times New Roman" panose="02020603050405020304" pitchFamily="18" charset="0"/>
                <a:cs typeface="Times New Roman" panose="02020603050405020304" pitchFamily="18" charset="0"/>
              </a:rPr>
              <a:t>Remoting connection</a:t>
            </a:r>
          </a:p>
          <a:p>
            <a:pPr marL="457200" lvl="1" indent="0">
              <a:spcBef>
                <a:spcPts val="0"/>
              </a:spcBef>
              <a:spcAft>
                <a:spcPts val="800"/>
              </a:spcAft>
              <a:buNone/>
            </a:pPr>
            <a:r>
              <a:rPr lang="en-US" sz="1800">
                <a:latin typeface="Calibri" panose="020F0502020204030204" pitchFamily="34" charset="0"/>
                <a:ea typeface="Times New Roman" panose="02020603050405020304" pitchFamily="18" charset="0"/>
                <a:cs typeface="Times New Roman" panose="02020603050405020304" pitchFamily="18" charset="0"/>
              </a:rPr>
              <a:t> </a:t>
            </a:r>
          </a:p>
          <a:p>
            <a:endParaRPr lang="en-US" sz="1800"/>
          </a:p>
        </p:txBody>
      </p:sp>
    </p:spTree>
    <p:extLst>
      <p:ext uri="{BB962C8B-B14F-4D97-AF65-F5344CB8AC3E}">
        <p14:creationId xmlns:p14="http://schemas.microsoft.com/office/powerpoint/2010/main" val="424844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589560" y="856180"/>
            <a:ext cx="4560584" cy="1128068"/>
          </a:xfrm>
        </p:spPr>
        <p:txBody>
          <a:bodyPr anchor="ctr">
            <a:normAutofit/>
          </a:bodyPr>
          <a:lstStyle/>
          <a:p>
            <a:r>
              <a:rPr lang="en-US" sz="3700">
                <a:latin typeface="Calibri" panose="020F0502020204030204" pitchFamily="34" charset="0"/>
                <a:ea typeface="Times New Roman" panose="02020603050405020304" pitchFamily="18" charset="0"/>
                <a:cs typeface="Times New Roman" panose="02020603050405020304" pitchFamily="18" charset="0"/>
              </a:rPr>
              <a:t>Start up performance </a:t>
            </a:r>
            <a:endParaRPr lang="en-US" sz="3700"/>
          </a:p>
        </p:txBody>
      </p:sp>
      <p:grpSp>
        <p:nvGrpSpPr>
          <p:cNvPr id="16"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590719" y="2330505"/>
            <a:ext cx="4559425" cy="3979585"/>
          </a:xfrm>
        </p:spPr>
        <p:txBody>
          <a:bodyPr anchor="ctr">
            <a:normAutofit/>
          </a:bodyPr>
          <a:lstStyle/>
          <a:p>
            <a:pPr marL="0" indent="0">
              <a:buNone/>
            </a:pPr>
            <a:r>
              <a:rPr lang="en-US" sz="2000">
                <a:latin typeface="Calibri" panose="020F0502020204030204" pitchFamily="34" charset="0"/>
                <a:ea typeface="Times New Roman" panose="02020603050405020304" pitchFamily="18" charset="0"/>
                <a:cs typeface="Times New Roman" panose="02020603050405020304" pitchFamily="18" charset="0"/>
              </a:rPr>
              <a:t>logon duration</a:t>
            </a:r>
          </a:p>
          <a:p>
            <a:pPr lvl="1">
              <a:spcBef>
                <a:spcPts val="0"/>
              </a:spcBef>
              <a:spcAft>
                <a:spcPts val="800"/>
              </a:spcAft>
            </a:pPr>
            <a:r>
              <a:rPr lang="en-US" sz="2000">
                <a:latin typeface="Calibri" panose="020F0502020204030204" pitchFamily="34" charset="0"/>
                <a:ea typeface="Times New Roman" panose="02020603050405020304" pitchFamily="18" charset="0"/>
                <a:cs typeface="Times New Roman" panose="02020603050405020304" pitchFamily="18" charset="0"/>
              </a:rPr>
              <a:t>Excludes the OS update time:</a:t>
            </a:r>
          </a:p>
          <a:p>
            <a:pPr lvl="2">
              <a:spcBef>
                <a:spcPts val="0"/>
              </a:spcBef>
              <a:spcAft>
                <a:spcPts val="800"/>
              </a:spcAft>
            </a:pPr>
            <a:r>
              <a:rPr lang="en-US" b="1">
                <a:latin typeface="Calibri" panose="020F0502020204030204" pitchFamily="34" charset="0"/>
                <a:ea typeface="Times New Roman" panose="02020603050405020304" pitchFamily="18" charset="0"/>
                <a:cs typeface="Times New Roman" panose="02020603050405020304" pitchFamily="18" charset="0"/>
              </a:rPr>
              <a:t>Group Policy </a:t>
            </a:r>
            <a:endParaRPr lang="en-US">
              <a:latin typeface="Calibri" panose="020F0502020204030204" pitchFamily="34" charset="0"/>
              <a:ea typeface="Times New Roman" panose="02020603050405020304" pitchFamily="18" charset="0"/>
              <a:cs typeface="Times New Roman" panose="02020603050405020304" pitchFamily="18" charset="0"/>
            </a:endParaRPr>
          </a:p>
          <a:p>
            <a:pPr lvl="2">
              <a:spcBef>
                <a:spcPts val="0"/>
              </a:spcBef>
              <a:spcAft>
                <a:spcPts val="800"/>
              </a:spcAft>
            </a:pPr>
            <a:r>
              <a:rPr lang="en-US" b="1">
                <a:latin typeface="Calibri" panose="020F0502020204030204" pitchFamily="34" charset="0"/>
                <a:ea typeface="Times New Roman" panose="02020603050405020304" pitchFamily="18" charset="0"/>
                <a:cs typeface="Times New Roman" panose="02020603050405020304" pitchFamily="18" charset="0"/>
              </a:rPr>
              <a:t>To sign-in screen </a:t>
            </a:r>
            <a:endParaRPr lang="en-US">
              <a:latin typeface="Calibri" panose="020F0502020204030204" pitchFamily="34" charset="0"/>
              <a:ea typeface="Times New Roman" panose="02020603050405020304" pitchFamily="18" charset="0"/>
              <a:cs typeface="Times New Roman" panose="02020603050405020304" pitchFamily="18" charset="0"/>
            </a:endParaRPr>
          </a:p>
          <a:p>
            <a:pPr lvl="2">
              <a:spcBef>
                <a:spcPts val="0"/>
              </a:spcBef>
              <a:spcAft>
                <a:spcPts val="800"/>
              </a:spcAft>
            </a:pPr>
            <a:r>
              <a:rPr lang="en-US" b="1">
                <a:latin typeface="Calibri" panose="020F0502020204030204" pitchFamily="34" charset="0"/>
                <a:ea typeface="Times New Roman" panose="02020603050405020304" pitchFamily="18" charset="0"/>
                <a:cs typeface="Times New Roman" panose="02020603050405020304" pitchFamily="18" charset="0"/>
              </a:rPr>
              <a:t>Core sign-in</a:t>
            </a:r>
          </a:p>
          <a:p>
            <a:pPr lvl="3">
              <a:spcBef>
                <a:spcPts val="0"/>
              </a:spcBef>
              <a:spcAft>
                <a:spcPts val="800"/>
              </a:spcAft>
            </a:pPr>
            <a:r>
              <a:rPr lang="en-US" sz="2000" b="1">
                <a:latin typeface="Calibri" panose="020F0502020204030204" pitchFamily="34" charset="0"/>
                <a:ea typeface="Times New Roman" panose="02020603050405020304" pitchFamily="18" charset="0"/>
                <a:cs typeface="Times New Roman" panose="02020603050405020304" pitchFamily="18" charset="0"/>
              </a:rPr>
              <a:t>Group Policy </a:t>
            </a:r>
            <a:endParaRPr lang="en-US" sz="2000">
              <a:latin typeface="Calibri" panose="020F0502020204030204" pitchFamily="34" charset="0"/>
              <a:ea typeface="Times New Roman" panose="02020603050405020304" pitchFamily="18" charset="0"/>
              <a:cs typeface="Times New Roman" panose="02020603050405020304" pitchFamily="18" charset="0"/>
            </a:endParaRPr>
          </a:p>
          <a:p>
            <a:pPr lvl="3">
              <a:spcBef>
                <a:spcPts val="0"/>
              </a:spcBef>
              <a:spcAft>
                <a:spcPts val="800"/>
              </a:spcAft>
            </a:pPr>
            <a:r>
              <a:rPr lang="en-US" sz="2000" b="1">
                <a:latin typeface="Calibri" panose="020F0502020204030204" pitchFamily="34" charset="0"/>
                <a:ea typeface="Times New Roman" panose="02020603050405020304" pitchFamily="18" charset="0"/>
                <a:cs typeface="Times New Roman" panose="02020603050405020304" pitchFamily="18" charset="0"/>
              </a:rPr>
              <a:t>To desktop </a:t>
            </a:r>
            <a:endParaRPr lang="en-US" sz="2000">
              <a:latin typeface="Calibri" panose="020F0502020204030204" pitchFamily="34" charset="0"/>
              <a:ea typeface="Times New Roman" panose="02020603050405020304" pitchFamily="18" charset="0"/>
              <a:cs typeface="Times New Roman" panose="02020603050405020304" pitchFamily="18" charset="0"/>
            </a:endParaRPr>
          </a:p>
          <a:p>
            <a:pPr lvl="3">
              <a:spcBef>
                <a:spcPts val="0"/>
              </a:spcBef>
              <a:spcAft>
                <a:spcPts val="800"/>
              </a:spcAft>
            </a:pPr>
            <a:r>
              <a:rPr lang="en-US" sz="2000" b="1">
                <a:latin typeface="Calibri" panose="020F0502020204030204" pitchFamily="34" charset="0"/>
                <a:ea typeface="Times New Roman" panose="02020603050405020304" pitchFamily="18" charset="0"/>
                <a:cs typeface="Times New Roman" panose="02020603050405020304" pitchFamily="18" charset="0"/>
              </a:rPr>
              <a:t>To responsive desktop </a:t>
            </a:r>
            <a:endParaRPr lang="en-US" sz="2000">
              <a:latin typeface="Calibri" panose="020F0502020204030204" pitchFamily="34" charset="0"/>
              <a:ea typeface="Times New Roman" panose="02020603050405020304" pitchFamily="18" charset="0"/>
              <a:cs typeface="Times New Roman" panose="02020603050405020304" pitchFamily="18" charset="0"/>
            </a:endParaRPr>
          </a:p>
          <a:p>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0C6531-7617-454E-8907-4AE349F55656}"/>
              </a:ext>
            </a:extLst>
          </p:cNvPr>
          <p:cNvPicPr>
            <a:picLocks noChangeAspect="1"/>
          </p:cNvPicPr>
          <p:nvPr/>
        </p:nvPicPr>
        <p:blipFill rotWithShape="1">
          <a:blip r:embed="rId3">
            <a:extLst>
              <a:ext uri="{28A0092B-C50C-407E-A947-70E740481C1C}">
                <a14:useLocalDpi xmlns:a14="http://schemas.microsoft.com/office/drawing/2010/main" val="0"/>
              </a:ext>
            </a:extLst>
          </a:blip>
          <a:srcRect r="-3" b="9845"/>
          <a:stretch/>
        </p:blipFill>
        <p:spPr bwMode="auto">
          <a:xfrm>
            <a:off x="5977788" y="799352"/>
            <a:ext cx="5425410" cy="5259296"/>
          </a:xfrm>
          <a:prstGeom prst="rect">
            <a:avLst/>
          </a:prstGeom>
        </p:spPr>
      </p:pic>
    </p:spTree>
    <p:extLst>
      <p:ext uri="{BB962C8B-B14F-4D97-AF65-F5344CB8AC3E}">
        <p14:creationId xmlns:p14="http://schemas.microsoft.com/office/powerpoint/2010/main" val="353888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6"/>
            <a:ext cx="2889440" cy="3374708"/>
          </a:xfrm>
          <a:prstGeom prst="rect">
            <a:avLst/>
          </a:prstGeom>
          <a:solidFill>
            <a:srgbClr val="5236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777240" y="731520"/>
            <a:ext cx="2304989" cy="2757904"/>
          </a:xfrm>
        </p:spPr>
        <p:txBody>
          <a:bodyPr>
            <a:normAutofit/>
          </a:bodyPr>
          <a:lstStyle/>
          <a:p>
            <a:r>
              <a:rPr lang="en-US" sz="31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History, Performance and Insights</a:t>
            </a:r>
            <a:br>
              <a:rPr lang="en-US" sz="31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100">
              <a:solidFill>
                <a:srgbClr val="FFFFFF"/>
              </a:solidFill>
            </a:endParaRPr>
          </a:p>
        </p:txBody>
      </p:sp>
      <p:sp>
        <p:nvSpPr>
          <p:cNvPr id="28" name="Rectangle 27">
            <a:extLst>
              <a:ext uri="{FF2B5EF4-FFF2-40B4-BE49-F238E27FC236}">
                <a16:creationId xmlns:a16="http://schemas.microsoft.com/office/drawing/2014/main" id="{658D2B80-8E9F-41B0-89A3-BCF4D07BA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530" y="442921"/>
            <a:ext cx="5242040" cy="3383280"/>
          </a:xfrm>
          <a:prstGeom prst="rect">
            <a:avLst/>
          </a:prstGeom>
          <a:solidFill>
            <a:srgbClr val="88E5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4524899-C435-4F00-A450-1ADDD2A34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32778" y="405929"/>
            <a:ext cx="5221791" cy="3472491"/>
          </a:xfrm>
          <a:prstGeom prst="rect">
            <a:avLst/>
          </a:prstGeom>
        </p:spPr>
      </p:pic>
      <p:sp>
        <p:nvSpPr>
          <p:cNvPr id="30" name="Rectangle 29">
            <a:extLst>
              <a:ext uri="{FF2B5EF4-FFF2-40B4-BE49-F238E27FC236}">
                <a16:creationId xmlns:a16="http://schemas.microsoft.com/office/drawing/2014/main" id="{263C89F7-CA6F-4D03-AF17-4A0E9FFD3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2527" y="444747"/>
            <a:ext cx="2798064" cy="1600200"/>
          </a:xfrm>
          <a:prstGeom prst="rect">
            <a:avLst/>
          </a:prstGeom>
          <a:solidFill>
            <a:srgbClr val="88E5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65BA1B9-E312-4AAF-80BC-EC10FBED1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754569" y="442921"/>
            <a:ext cx="3082523" cy="1502729"/>
          </a:xfrm>
          <a:prstGeom prst="rect">
            <a:avLst/>
          </a:prstGeom>
        </p:spPr>
      </p:pic>
      <p:sp>
        <p:nvSpPr>
          <p:cNvPr id="32" name="Rectangle 31">
            <a:extLst>
              <a:ext uri="{FF2B5EF4-FFF2-40B4-BE49-F238E27FC236}">
                <a16:creationId xmlns:a16="http://schemas.microsoft.com/office/drawing/2014/main" id="{A8D51344-ED64-462E-91D0-35C563C7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2527" y="2227827"/>
            <a:ext cx="2798064" cy="1600200"/>
          </a:xfrm>
          <a:prstGeom prst="rect">
            <a:avLst/>
          </a:prstGeom>
          <a:solidFill>
            <a:srgbClr val="88E5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C376CB-ABA0-491A-860F-1E69A9C4F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893789" y="4173648"/>
            <a:ext cx="6819500" cy="1312752"/>
          </a:xfrm>
          <a:prstGeom prst="rect">
            <a:avLst/>
          </a:prstGeom>
        </p:spPr>
      </p:pic>
      <p:sp>
        <p:nvSpPr>
          <p:cNvPr id="34" name="Rectangle 3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3992578"/>
            <a:ext cx="2889504" cy="2406501"/>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ectangle 3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3741" y="3992578"/>
            <a:ext cx="8219337" cy="240650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3893789" y="4173648"/>
            <a:ext cx="7523512" cy="2027976"/>
          </a:xfrm>
        </p:spPr>
        <p:txBody>
          <a:bodyPr anchor="ctr">
            <a:normAutofit/>
          </a:bodyPr>
          <a:lstStyle/>
          <a:p>
            <a:endParaRPr lang="en-US" sz="1900"/>
          </a:p>
        </p:txBody>
      </p:sp>
    </p:spTree>
    <p:extLst>
      <p:ext uri="{BB962C8B-B14F-4D97-AF65-F5344CB8AC3E}">
        <p14:creationId xmlns:p14="http://schemas.microsoft.com/office/powerpoint/2010/main" val="311593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96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524256" y="516804"/>
            <a:ext cx="6594189" cy="1625210"/>
          </a:xfrm>
        </p:spPr>
        <p:txBody>
          <a:bodyPr>
            <a:normAutofit/>
          </a:bodyPr>
          <a:lstStyle/>
          <a:p>
            <a:r>
              <a:rPr lang="en-US"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Windows 365 metrics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3F828E5A-AD6F-4E89-8195-CA1614FE0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425441" y="2660287"/>
            <a:ext cx="4862516"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8029319" y="917725"/>
            <a:ext cx="3424739" cy="4852362"/>
          </a:xfrm>
        </p:spPr>
        <p:txBody>
          <a:bodyPr anchor="ctr">
            <a:normAutofit/>
          </a:bodyPr>
          <a:lstStyle/>
          <a:p>
            <a:pPr marL="0" marR="0" indent="0">
              <a:spcBef>
                <a:spcPts val="0"/>
              </a:spcBef>
              <a:spcAft>
                <a:spcPts val="800"/>
              </a:spcAft>
              <a:buNone/>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Resource performance:</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CPU spike time percentage</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RAM spike time percentage</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Remoting connection:</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RD client login time</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RD client login failure</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Round Trip Time (RTT)</a:t>
            </a:r>
          </a:p>
          <a:p>
            <a:endParaRPr lang="en-US" sz="2000">
              <a:solidFill>
                <a:srgbClr val="FFFFFF"/>
              </a:solidFill>
            </a:endParaRPr>
          </a:p>
        </p:txBody>
      </p:sp>
    </p:spTree>
    <p:extLst>
      <p:ext uri="{BB962C8B-B14F-4D97-AF65-F5344CB8AC3E}">
        <p14:creationId xmlns:p14="http://schemas.microsoft.com/office/powerpoint/2010/main" val="1410938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E9EE-3AE8-4639-B999-4813E2B5DDD0}"/>
              </a:ext>
            </a:extLst>
          </p:cNvPr>
          <p:cNvSpPr>
            <a:spLocks noGrp="1"/>
          </p:cNvSpPr>
          <p:nvPr>
            <p:ph type="ctrTitle"/>
          </p:nvPr>
        </p:nvSpPr>
        <p:spPr>
          <a:xfrm>
            <a:off x="7464613" y="1783959"/>
            <a:ext cx="4457755" cy="2889114"/>
          </a:xfrm>
        </p:spPr>
        <p:txBody>
          <a:bodyPr anchor="b">
            <a:normAutofit/>
          </a:bodyPr>
          <a:lstStyle/>
          <a:p>
            <a:pPr algn="l"/>
            <a:r>
              <a:rPr lang="en-US" sz="5400" b="1" kern="0" dirty="0">
                <a:latin typeface="Calibri" panose="020F0502020204030204" pitchFamily="34" charset="0"/>
                <a:ea typeface="SimSun" panose="02010600030101010101" pitchFamily="2" charset="-122"/>
                <a:cs typeface="Times New Roman" panose="02020603050405020304" pitchFamily="18" charset="0"/>
              </a:rPr>
              <a:t>Universal Print</a:t>
            </a:r>
            <a:br>
              <a:rPr lang="en-US" sz="5400" b="1" kern="0" dirty="0">
                <a:latin typeface="Calibri" panose="020F0502020204030204" pitchFamily="34" charset="0"/>
                <a:ea typeface="SimSun" panose="02010600030101010101" pitchFamily="2" charset="-122"/>
                <a:cs typeface="Times New Roman" panose="02020603050405020304" pitchFamily="18" charset="0"/>
              </a:rPr>
            </a:br>
            <a:endParaRPr lang="en-US" sz="5400" dirty="0"/>
          </a:p>
        </p:txBody>
      </p:sp>
      <p:sp>
        <p:nvSpPr>
          <p:cNvPr id="4" name="Subtitle 3">
            <a:extLst>
              <a:ext uri="{FF2B5EF4-FFF2-40B4-BE49-F238E27FC236}">
                <a16:creationId xmlns:a16="http://schemas.microsoft.com/office/drawing/2014/main" id="{D21E564C-1B12-4DB6-B62F-031486AFD0F9}"/>
              </a:ext>
            </a:extLst>
          </p:cNvPr>
          <p:cNvSpPr>
            <a:spLocks noGrp="1"/>
          </p:cNvSpPr>
          <p:nvPr>
            <p:ph type="subTitle" idx="1"/>
          </p:nvPr>
        </p:nvSpPr>
        <p:spPr>
          <a:xfrm>
            <a:off x="7464612" y="4750893"/>
            <a:ext cx="4087305" cy="1147863"/>
          </a:xfrm>
        </p:spPr>
        <p:txBody>
          <a:bodyPr anchor="t">
            <a:normAutofit/>
          </a:bodyPr>
          <a:lstStyle/>
          <a:p>
            <a:pPr algn="l"/>
            <a:r>
              <a:rPr lang="en-US" sz="2000"/>
              <a:t>Module 13</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7911D6A-219A-4236-B2AE-4B26D03E4DD4}"/>
              </a:ext>
            </a:extLst>
          </p:cNvPr>
          <p:cNvPicPr>
            <a:picLocks noChangeAspect="1"/>
          </p:cNvPicPr>
          <p:nvPr/>
        </p:nvPicPr>
        <p:blipFill rotWithShape="1">
          <a:blip r:embed="rId2"/>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96305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6634134" y="1396289"/>
            <a:ext cx="5006336" cy="1325563"/>
          </a:xfrm>
        </p:spPr>
        <p:txBody>
          <a:bodyPr>
            <a:normAutofit/>
          </a:bodyPr>
          <a:lstStyle/>
          <a:p>
            <a:r>
              <a:rPr lang="en-US" b="1" kern="0" dirty="0">
                <a:latin typeface="Calibri" panose="020F0502020204030204" pitchFamily="34" charset="0"/>
                <a:ea typeface="SimSun" panose="02010600030101010101" pitchFamily="2" charset="-122"/>
                <a:cs typeface="Times New Roman" panose="02020603050405020304" pitchFamily="18" charset="0"/>
              </a:rPr>
              <a:t>Chapter Overview</a:t>
            </a:r>
            <a:br>
              <a:rPr lang="en-US" b="1" kern="0" dirty="0">
                <a:latin typeface="Calibri" panose="020F0502020204030204" pitchFamily="34" charset="0"/>
                <a:ea typeface="SimSun" panose="02010600030101010101" pitchFamily="2" charset="-122"/>
                <a:cs typeface="Times New Roman" panose="02020603050405020304" pitchFamily="18" charset="0"/>
              </a:rPr>
            </a:br>
            <a:endParaRPr lang="en-US" dirty="0"/>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rectangle shapes overlapping to create a stair-like design">
            <a:extLst>
              <a:ext uri="{FF2B5EF4-FFF2-40B4-BE49-F238E27FC236}">
                <a16:creationId xmlns:a16="http://schemas.microsoft.com/office/drawing/2014/main" id="{BD86D4B8-023C-491F-89FF-08A5E9ED7790}"/>
              </a:ext>
            </a:extLst>
          </p:cNvPr>
          <p:cNvPicPr>
            <a:picLocks noChangeAspect="1"/>
          </p:cNvPicPr>
          <p:nvPr/>
        </p:nvPicPr>
        <p:blipFill rotWithShape="1">
          <a:blip r:embed="rId2"/>
          <a:srcRect l="14263" r="34130"/>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6638578" y="2871982"/>
            <a:ext cx="5004073" cy="3181684"/>
          </a:xfrm>
        </p:spPr>
        <p:txBody>
          <a:bodyPr anchor="t">
            <a:normAutofit/>
          </a:bodyPr>
          <a:lstStyle/>
          <a:p>
            <a:pPr marL="0" marR="0" indent="0">
              <a:spcBef>
                <a:spcPts val="0"/>
              </a:spcBef>
              <a:spcAft>
                <a:spcPts val="800"/>
              </a:spcAft>
              <a:buNone/>
            </a:pPr>
            <a:r>
              <a:rPr lang="en-US" sz="1800">
                <a:latin typeface="Calibri" panose="020F0502020204030204" pitchFamily="34" charset="0"/>
                <a:ea typeface="Times New Roman" panose="02020603050405020304" pitchFamily="18" charset="0"/>
                <a:cs typeface="Times New Roman" panose="02020603050405020304" pitchFamily="18" charset="0"/>
              </a:rPr>
              <a:t>In this chapter, we'll go through the following topics:</a:t>
            </a:r>
          </a:p>
          <a:p>
            <a:pPr lvl="1">
              <a:spcBef>
                <a:spcPts val="0"/>
              </a:spcBef>
              <a:spcAft>
                <a:spcPts val="800"/>
              </a:spcAft>
            </a:pPr>
            <a:r>
              <a:rPr lang="en-US" sz="1800">
                <a:latin typeface="Calibri" panose="020F0502020204030204" pitchFamily="34" charset="0"/>
                <a:ea typeface="Times New Roman" panose="02020603050405020304" pitchFamily="18" charset="0"/>
                <a:cs typeface="Times New Roman" panose="02020603050405020304" pitchFamily="18" charset="0"/>
              </a:rPr>
              <a:t>What is Universal Print?</a:t>
            </a:r>
          </a:p>
          <a:p>
            <a:pPr lvl="1">
              <a:spcBef>
                <a:spcPts val="0"/>
              </a:spcBef>
              <a:spcAft>
                <a:spcPts val="800"/>
              </a:spcAft>
            </a:pPr>
            <a:r>
              <a:rPr lang="en-US" sz="1800">
                <a:latin typeface="Calibri" panose="020F0502020204030204" pitchFamily="34" charset="0"/>
                <a:ea typeface="Times New Roman" panose="02020603050405020304" pitchFamily="18" charset="0"/>
                <a:cs typeface="Times New Roman" panose="02020603050405020304" pitchFamily="18" charset="0"/>
              </a:rPr>
              <a:t>Configuring Universal Print</a:t>
            </a:r>
          </a:p>
          <a:p>
            <a:pPr marL="0" indent="0">
              <a:buNone/>
            </a:pPr>
            <a:br>
              <a:rPr lang="en-US" sz="1800">
                <a:latin typeface="Calibri" panose="020F0502020204030204" pitchFamily="34" charset="0"/>
                <a:ea typeface="Times New Roman" panose="02020603050405020304" pitchFamily="18" charset="0"/>
                <a:cs typeface="Times New Roman" panose="02020603050405020304" pitchFamily="18" charset="0"/>
              </a:rPr>
            </a:br>
            <a:endParaRPr lang="en-US" sz="1800"/>
          </a:p>
        </p:txBody>
      </p:sp>
    </p:spTree>
    <p:extLst>
      <p:ext uri="{BB962C8B-B14F-4D97-AF65-F5344CB8AC3E}">
        <p14:creationId xmlns:p14="http://schemas.microsoft.com/office/powerpoint/2010/main" val="97638920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E9EE-3AE8-4639-B999-4813E2B5DDD0}"/>
              </a:ext>
            </a:extLst>
          </p:cNvPr>
          <p:cNvSpPr>
            <a:spLocks noGrp="1"/>
          </p:cNvSpPr>
          <p:nvPr>
            <p:ph type="title"/>
          </p:nvPr>
        </p:nvSpPr>
        <p:spPr>
          <a:xfrm>
            <a:off x="648927" y="338328"/>
            <a:ext cx="5286205" cy="1608328"/>
          </a:xfrm>
        </p:spPr>
        <p:txBody>
          <a:bodyPr>
            <a:normAutofit/>
          </a:bodyPr>
          <a:lstStyle/>
          <a:p>
            <a:r>
              <a:rPr lang="en-US" sz="3600" b="1" kern="0" dirty="0">
                <a:latin typeface="Calibri" panose="020F0502020204030204" pitchFamily="34" charset="0"/>
                <a:ea typeface="SimSun" panose="02010600030101010101" pitchFamily="2" charset="-122"/>
                <a:cs typeface="Times New Roman" panose="02020603050405020304" pitchFamily="18" charset="0"/>
              </a:rPr>
              <a:t>What is Universal Print?</a:t>
            </a:r>
            <a:br>
              <a:rPr lang="en-US" sz="3600" b="1" kern="0" dirty="0">
                <a:latin typeface="Calibri" panose="020F0502020204030204" pitchFamily="34" charset="0"/>
                <a:ea typeface="SimSun" panose="02010600030101010101" pitchFamily="2" charset="-122"/>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A55068F7-CDC2-4865-8EA9-3F37DB96041B}"/>
              </a:ext>
            </a:extLst>
          </p:cNvPr>
          <p:cNvSpPr>
            <a:spLocks noGrp="1"/>
          </p:cNvSpPr>
          <p:nvPr>
            <p:ph idx="1"/>
          </p:nvPr>
        </p:nvSpPr>
        <p:spPr>
          <a:xfrm>
            <a:off x="1098237" y="1139778"/>
            <a:ext cx="5156512" cy="1119648"/>
          </a:xfrm>
        </p:spPr>
        <p:txBody>
          <a:bodyPr anchor="ctr">
            <a:normAutofit/>
          </a:bodyPr>
          <a:lstStyle/>
          <a:p>
            <a:r>
              <a:rPr lang="en-US" sz="2000" dirty="0">
                <a:latin typeface="Calibri" panose="020F0502020204030204" pitchFamily="34" charset="0"/>
                <a:ea typeface="Times New Roman" panose="02020603050405020304" pitchFamily="18" charset="0"/>
                <a:cs typeface="Times New Roman" panose="02020603050405020304" pitchFamily="18" charset="0"/>
              </a:rPr>
              <a:t>Universal Print architecture</a:t>
            </a:r>
          </a:p>
          <a:p>
            <a:endParaRPr lang="en-US" sz="2000" dirty="0"/>
          </a:p>
        </p:txBody>
      </p:sp>
      <p:sp>
        <p:nvSpPr>
          <p:cNvPr id="10" name="Rectangle 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934C24-18CD-4D8F-ADF7-DEB87CE84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273790" y="2742397"/>
            <a:ext cx="3709115" cy="3291840"/>
          </a:xfrm>
          <a:prstGeom prst="rect">
            <a:avLst/>
          </a:prstGeom>
        </p:spPr>
      </p:pic>
      <p:sp>
        <p:nvSpPr>
          <p:cNvPr id="14"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6D45D9-AE97-496D-A0F8-FA8507723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166338" y="2742397"/>
            <a:ext cx="3794628" cy="3291840"/>
          </a:xfrm>
          <a:prstGeom prst="rect">
            <a:avLst/>
          </a:prstGeom>
        </p:spPr>
      </p:pic>
      <p:pic>
        <p:nvPicPr>
          <p:cNvPr id="13" name="Picture 12">
            <a:extLst>
              <a:ext uri="{FF2B5EF4-FFF2-40B4-BE49-F238E27FC236}">
                <a16:creationId xmlns:a16="http://schemas.microsoft.com/office/drawing/2014/main" id="{026B3487-B180-40C8-A4CD-7D1CD46012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14962" y="679410"/>
            <a:ext cx="3378801" cy="1027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920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02B1480-BBC7-4041-847D-4FF76D426978}"/>
              </a:ext>
            </a:extLst>
          </p:cNvPr>
          <p:cNvSpPr>
            <a:spLocks noGrp="1"/>
          </p:cNvSpPr>
          <p:nvPr>
            <p:ph type="title"/>
          </p:nvPr>
        </p:nvSpPr>
        <p:spPr>
          <a:xfrm>
            <a:off x="777240" y="731519"/>
            <a:ext cx="2845191" cy="3237579"/>
          </a:xfrm>
        </p:spPr>
        <p:txBody>
          <a:bodyPr>
            <a:normAutofit/>
          </a:bodyPr>
          <a:lstStyle/>
          <a:p>
            <a:r>
              <a:rPr lang="en-US" sz="38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Chapter Overview</a:t>
            </a:r>
            <a:br>
              <a:rPr lang="en-US" sz="38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699A67-D9F5-4DC0-AA34-8433842B01C5}"/>
              </a:ext>
            </a:extLst>
          </p:cNvPr>
          <p:cNvSpPr>
            <a:spLocks noGrp="1"/>
          </p:cNvSpPr>
          <p:nvPr>
            <p:ph idx="1"/>
          </p:nvPr>
        </p:nvSpPr>
        <p:spPr>
          <a:xfrm>
            <a:off x="4379709" y="686862"/>
            <a:ext cx="7037591" cy="5475129"/>
          </a:xfrm>
        </p:spPr>
        <p:txBody>
          <a:bodyPr anchor="ctr">
            <a:normAutofit/>
          </a:bodyPr>
          <a:lstStyle/>
          <a:p>
            <a:pPr marL="0" marR="0">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In this chapter, we'll go through the following topics:</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Microsoft Identity</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AAD</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Users and groups</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Hybrid AAD</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Conditional Access</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BitLocker disk encryption</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Self-service password reset</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AAD password protection</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Password-less authentication</a:t>
            </a:r>
          </a:p>
          <a:p>
            <a:pPr lvl="1">
              <a:spcBef>
                <a:spcPts val="0"/>
              </a:spcBef>
              <a:spcAft>
                <a:spcPts val="800"/>
              </a:spcAft>
            </a:pPr>
            <a:r>
              <a:rPr lang="en-US" sz="2200">
                <a:latin typeface="Calibri" panose="020F0502020204030204" pitchFamily="34" charset="0"/>
                <a:ea typeface="Times New Roman" panose="02020603050405020304" pitchFamily="18" charset="0"/>
                <a:cs typeface="Times New Roman" panose="02020603050405020304" pitchFamily="18" charset="0"/>
              </a:rPr>
              <a:t>What is and isn't supported in each password-less scenario</a:t>
            </a:r>
          </a:p>
          <a:p>
            <a:pPr lvl="1"/>
            <a:r>
              <a:rPr lang="en-US" sz="2200">
                <a:latin typeface="Calibri" panose="020F0502020204030204" pitchFamily="34" charset="0"/>
                <a:ea typeface="Times New Roman" panose="02020603050405020304" pitchFamily="18" charset="0"/>
                <a:cs typeface="Times New Roman" panose="02020603050405020304" pitchFamily="18" charset="0"/>
              </a:rPr>
              <a:t>Microsoft Defender for Endpoint</a:t>
            </a:r>
            <a:endParaRPr lang="en-US" sz="2200"/>
          </a:p>
        </p:txBody>
      </p:sp>
    </p:spTree>
    <p:extLst>
      <p:ext uri="{BB962C8B-B14F-4D97-AF65-F5344CB8AC3E}">
        <p14:creationId xmlns:p14="http://schemas.microsoft.com/office/powerpoint/2010/main" val="310514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992A6-3A88-4155-A62A-73933EE3CD18}"/>
              </a:ext>
            </a:extLst>
          </p:cNvPr>
          <p:cNvSpPr>
            <a:spLocks noGrp="1"/>
          </p:cNvSpPr>
          <p:nvPr>
            <p:ph type="title"/>
          </p:nvPr>
        </p:nvSpPr>
        <p:spPr>
          <a:xfrm>
            <a:off x="586478" y="1683756"/>
            <a:ext cx="3115265" cy="2396359"/>
          </a:xfrm>
        </p:spPr>
        <p:txBody>
          <a:bodyPr anchor="b">
            <a:normAutofit/>
          </a:bodyPr>
          <a:lstStyle/>
          <a:p>
            <a:pPr algn="r"/>
            <a:r>
              <a:rPr lang="en-US" sz="40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Universal Print requirements</a:t>
            </a:r>
            <a:br>
              <a:rPr lang="en-US" sz="40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C9C2145-D19A-42B7-B4A8-1E9C3914011D}"/>
              </a:ext>
            </a:extLst>
          </p:cNvPr>
          <p:cNvGraphicFramePr>
            <a:graphicFrameLocks noGrp="1"/>
          </p:cNvGraphicFramePr>
          <p:nvPr>
            <p:ph idx="1"/>
            <p:extLst>
              <p:ext uri="{D42A27DB-BD31-4B8C-83A1-F6EECF244321}">
                <p14:modId xmlns:p14="http://schemas.microsoft.com/office/powerpoint/2010/main" val="413928621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8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0992A6-3A88-4155-A62A-73933EE3CD18}"/>
              </a:ext>
            </a:extLst>
          </p:cNvPr>
          <p:cNvSpPr>
            <a:spLocks noGrp="1"/>
          </p:cNvSpPr>
          <p:nvPr>
            <p:ph type="title"/>
          </p:nvPr>
        </p:nvSpPr>
        <p:spPr>
          <a:xfrm>
            <a:off x="966952" y="1204108"/>
            <a:ext cx="2669406" cy="1781175"/>
          </a:xfrm>
        </p:spPr>
        <p:txBody>
          <a:bodyPr>
            <a:normAutofit/>
          </a:bodyPr>
          <a:lstStyle/>
          <a:p>
            <a:r>
              <a:rPr lang="en-US" sz="30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Deploy Universal Print</a:t>
            </a:r>
            <a:br>
              <a:rPr lang="en-US" sz="30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000">
              <a:solidFill>
                <a:srgbClr val="FFFFFF"/>
              </a:solidFill>
            </a:endParaRPr>
          </a:p>
        </p:txBody>
      </p:sp>
      <p:sp>
        <p:nvSpPr>
          <p:cNvPr id="3" name="Content Placeholder 2">
            <a:extLst>
              <a:ext uri="{FF2B5EF4-FFF2-40B4-BE49-F238E27FC236}">
                <a16:creationId xmlns:a16="http://schemas.microsoft.com/office/drawing/2014/main" id="{A7225571-160A-4E76-925F-ECFAC2033419}"/>
              </a:ext>
            </a:extLst>
          </p:cNvPr>
          <p:cNvSpPr>
            <a:spLocks noGrp="1"/>
          </p:cNvSpPr>
          <p:nvPr>
            <p:ph idx="1"/>
          </p:nvPr>
        </p:nvSpPr>
        <p:spPr>
          <a:xfrm>
            <a:off x="966951" y="3355130"/>
            <a:ext cx="2669407" cy="2427333"/>
          </a:xfrm>
        </p:spPr>
        <p:txBody>
          <a:bodyPr>
            <a:normAutofit/>
          </a:bodyPr>
          <a:lstStyle/>
          <a:p>
            <a:r>
              <a:rPr lang="en-US" sz="1500" b="1" kern="0">
                <a:latin typeface="Calibri" panose="020F0502020204030204" pitchFamily="34" charset="0"/>
                <a:ea typeface="SimSun" panose="02010600030101010101" pitchFamily="2" charset="-122"/>
                <a:cs typeface="Times New Roman" panose="02020603050405020304" pitchFamily="18" charset="0"/>
              </a:rPr>
              <a:t>Network requirements</a:t>
            </a:r>
          </a:p>
          <a:p>
            <a:pPr marL="457200" lvl="1" indent="0">
              <a:spcBef>
                <a:spcPts val="0"/>
              </a:spcBef>
              <a:spcAft>
                <a:spcPts val="800"/>
              </a:spcAft>
              <a:buNone/>
            </a:pPr>
            <a:r>
              <a:rPr lang="en-US" sz="1500">
                <a:latin typeface="Calibri" panose="020F0502020204030204" pitchFamily="34" charset="0"/>
                <a:ea typeface="Times New Roman" panose="02020603050405020304" pitchFamily="18" charset="0"/>
                <a:cs typeface="Times New Roman" panose="02020603050405020304" pitchFamily="18" charset="0"/>
              </a:rPr>
              <a:t>Universal Print service URLs:</a:t>
            </a:r>
          </a:p>
          <a:p>
            <a:pPr lvl="2">
              <a:spcBef>
                <a:spcPts val="0"/>
              </a:spcBef>
              <a:spcAft>
                <a:spcPts val="800"/>
              </a:spcAft>
              <a:buFont typeface="Wingdings" panose="05000000000000000000" pitchFamily="2" charset="2"/>
              <a:buChar char="§"/>
            </a:pPr>
            <a:r>
              <a:rPr lang="en-US" sz="1500" u="sng">
                <a:latin typeface="Calibri" panose="020F0502020204030204" pitchFamily="34" charset="0"/>
                <a:ea typeface="Times New Roman" panose="02020603050405020304" pitchFamily="18" charset="0"/>
                <a:cs typeface="Times New Roman" panose="02020603050405020304" pitchFamily="18" charset="0"/>
                <a:hlinkClick r:id="rId2"/>
              </a:rPr>
              <a:t>https://login.microsoftonline.com</a:t>
            </a:r>
            <a:endParaRPr lang="en-US" sz="1500">
              <a:latin typeface="Calibri" panose="020F0502020204030204" pitchFamily="34" charset="0"/>
              <a:ea typeface="Times New Roman" panose="02020603050405020304" pitchFamily="18" charset="0"/>
              <a:cs typeface="Times New Roman" panose="02020603050405020304" pitchFamily="18" charset="0"/>
            </a:endParaRPr>
          </a:p>
          <a:p>
            <a:pPr lvl="2">
              <a:spcBef>
                <a:spcPts val="0"/>
              </a:spcBef>
              <a:spcAft>
                <a:spcPts val="800"/>
              </a:spcAft>
              <a:buFont typeface="Wingdings" panose="05000000000000000000" pitchFamily="2" charset="2"/>
              <a:buChar char="§"/>
            </a:pPr>
            <a:r>
              <a:rPr lang="en-US" sz="1500">
                <a:latin typeface="Calibri" panose="020F0502020204030204" pitchFamily="34" charset="0"/>
                <a:ea typeface="Times New Roman" panose="02020603050405020304" pitchFamily="18" charset="0"/>
                <a:cs typeface="Times New Roman" panose="02020603050405020304" pitchFamily="18" charset="0"/>
              </a:rPr>
              <a:t>https://aadcdn.msftauth.net</a:t>
            </a:r>
          </a:p>
          <a:p>
            <a:pPr lvl="2">
              <a:spcBef>
                <a:spcPts val="0"/>
              </a:spcBef>
              <a:spcAft>
                <a:spcPts val="800"/>
              </a:spcAft>
              <a:buFont typeface="Wingdings" panose="05000000000000000000" pitchFamily="2" charset="2"/>
              <a:buChar char="§"/>
            </a:pPr>
            <a:r>
              <a:rPr lang="en-US" sz="1500">
                <a:latin typeface="Calibri" panose="020F0502020204030204" pitchFamily="34" charset="0"/>
                <a:ea typeface="Times New Roman" panose="02020603050405020304" pitchFamily="18" charset="0"/>
                <a:cs typeface="Times New Roman" panose="02020603050405020304" pitchFamily="18" charset="0"/>
              </a:rPr>
              <a:t>*.print.microsoft.com</a:t>
            </a:r>
          </a:p>
          <a:p>
            <a:pPr lvl="1"/>
            <a:endParaRPr lang="en-US" sz="1500"/>
          </a:p>
        </p:txBody>
      </p:sp>
      <p:pic>
        <p:nvPicPr>
          <p:cNvPr id="4" name="Picture 3">
            <a:extLst>
              <a:ext uri="{FF2B5EF4-FFF2-40B4-BE49-F238E27FC236}">
                <a16:creationId xmlns:a16="http://schemas.microsoft.com/office/drawing/2014/main" id="{98916F65-AD6E-4B24-8558-FFE087685F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700562" y="952500"/>
            <a:ext cx="6826802" cy="4829963"/>
          </a:xfrm>
          <a:prstGeom prst="rect">
            <a:avLst/>
          </a:prstGeom>
        </p:spPr>
      </p:pic>
    </p:spTree>
    <p:extLst>
      <p:ext uri="{BB962C8B-B14F-4D97-AF65-F5344CB8AC3E}">
        <p14:creationId xmlns:p14="http://schemas.microsoft.com/office/powerpoint/2010/main" val="273115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25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0992A6-3A88-4155-A62A-73933EE3CD18}"/>
              </a:ext>
            </a:extLst>
          </p:cNvPr>
          <p:cNvSpPr>
            <a:spLocks noGrp="1"/>
          </p:cNvSpPr>
          <p:nvPr>
            <p:ph type="title"/>
          </p:nvPr>
        </p:nvSpPr>
        <p:spPr>
          <a:xfrm>
            <a:off x="524256" y="491260"/>
            <a:ext cx="6594189" cy="1625210"/>
          </a:xfrm>
        </p:spPr>
        <p:txBody>
          <a:bodyPr>
            <a:normAutofit/>
          </a:bodyPr>
          <a:lstStyle/>
          <a:p>
            <a:r>
              <a:rPr lang="en-US">
                <a:solidFill>
                  <a:srgbClr val="FFFFFF"/>
                </a:solidFill>
                <a:latin typeface="Calibri" panose="020F0502020204030204" pitchFamily="34" charset="0"/>
                <a:ea typeface="Times New Roman" panose="02020603050405020304" pitchFamily="18" charset="0"/>
                <a:cs typeface="Times New Roman" panose="02020603050405020304" pitchFamily="18" charset="0"/>
              </a:rPr>
              <a:t>Delegating printer access </a:t>
            </a:r>
            <a:endParaRPr lang="en-US">
              <a:solidFill>
                <a:srgbClr val="FFFFFF"/>
              </a:solidFill>
            </a:endParaRPr>
          </a:p>
        </p:txBody>
      </p:sp>
      <p:sp>
        <p:nvSpPr>
          <p:cNvPr id="12" name="Rectangle 11">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7BE1F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243F8FC-6FB4-4E81-9F08-0FBE7DCAC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4256" y="3098319"/>
            <a:ext cx="3067356" cy="2774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7BE1F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CF19A43-1D9C-44D2-A67B-A49E7D451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129981" y="3098319"/>
            <a:ext cx="3067358" cy="1717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225571-160A-4E76-925F-ECFAC2033419}"/>
              </a:ext>
            </a:extLst>
          </p:cNvPr>
          <p:cNvSpPr>
            <a:spLocks noGrp="1"/>
          </p:cNvSpPr>
          <p:nvPr>
            <p:ph idx="1"/>
          </p:nvPr>
        </p:nvSpPr>
        <p:spPr>
          <a:xfrm>
            <a:off x="7956057" y="762983"/>
            <a:ext cx="3515128" cy="5330923"/>
          </a:xfrm>
        </p:spPr>
        <p:txBody>
          <a:bodyPr anchor="ctr">
            <a:normAutofit/>
          </a:bodyPr>
          <a:lstStyle/>
          <a:p>
            <a:pPr marL="0" marR="0" indent="0">
              <a:spcBef>
                <a:spcPts val="0"/>
              </a:spcBef>
              <a:spcAft>
                <a:spcPts val="800"/>
              </a:spcAft>
              <a:buNone/>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partner solutions:</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Brother</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Canon</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Celiveo 365</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The ezeep Hub by ThinPrint</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HP Workpath</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Kofax ControlSuite</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Konica Minolta</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Kyocera</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Lexmark</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MPS Monitor</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MyQ X</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PaperCut</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Pharos Beacon</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PriApps</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Printix SaaS</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Ricoh</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Toshiba</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uniFLOW Online</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Xerox Workplace Cloud</a:t>
            </a:r>
          </a:p>
          <a:p>
            <a:pPr lvl="1">
              <a:spcBef>
                <a:spcPts val="0"/>
              </a:spcBef>
            </a:pPr>
            <a:r>
              <a:rPr lang="en-US" sz="17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YSoft</a:t>
            </a:r>
          </a:p>
          <a:p>
            <a:endParaRPr lang="en-US" sz="1700">
              <a:solidFill>
                <a:srgbClr val="FFFFFF"/>
              </a:solidFill>
            </a:endParaRPr>
          </a:p>
        </p:txBody>
      </p:sp>
    </p:spTree>
    <p:extLst>
      <p:ext uri="{BB962C8B-B14F-4D97-AF65-F5344CB8AC3E}">
        <p14:creationId xmlns:p14="http://schemas.microsoft.com/office/powerpoint/2010/main" val="1800901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00992A6-3A88-4155-A62A-73933EE3CD18}"/>
              </a:ext>
            </a:extLst>
          </p:cNvPr>
          <p:cNvSpPr>
            <a:spLocks noGrp="1"/>
          </p:cNvSpPr>
          <p:nvPr>
            <p:ph type="title"/>
          </p:nvPr>
        </p:nvSpPr>
        <p:spPr>
          <a:xfrm>
            <a:off x="1100669" y="1031353"/>
            <a:ext cx="7736255" cy="3181135"/>
          </a:xfrm>
        </p:spPr>
        <p:txBody>
          <a:bodyPr vert="horz" lIns="91440" tIns="45720" rIns="91440" bIns="45720" rtlCol="0" anchor="ctr">
            <a:normAutofit/>
          </a:bodyPr>
          <a:lstStyle/>
          <a:p>
            <a:r>
              <a:rPr lang="en-US" sz="6600" kern="1200">
                <a:solidFill>
                  <a:srgbClr val="FFFFFF"/>
                </a:solidFill>
                <a:latin typeface="+mj-lt"/>
                <a:ea typeface="+mj-ea"/>
                <a:cs typeface="+mj-cs"/>
              </a:rPr>
              <a:t>Review</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37567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04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524256" y="516804"/>
            <a:ext cx="6594189" cy="1625210"/>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Microsoft Identity</a:t>
            </a:r>
            <a:b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E9300A-256E-4116-9AA7-38BB48BD8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6744" y="3110174"/>
            <a:ext cx="6579910" cy="2747113"/>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8029319" y="917725"/>
            <a:ext cx="3424739" cy="4852362"/>
          </a:xfrm>
        </p:spPr>
        <p:txBody>
          <a:bodyPr anchor="ctr">
            <a:normAutofit/>
          </a:bodyPr>
          <a:lstStyle/>
          <a:p>
            <a:endParaRPr lang="en-US" sz="2000">
              <a:solidFill>
                <a:srgbClr val="FFFFFF"/>
              </a:solidFill>
            </a:endParaRPr>
          </a:p>
        </p:txBody>
      </p:sp>
    </p:spTree>
    <p:extLst>
      <p:ext uri="{BB962C8B-B14F-4D97-AF65-F5344CB8AC3E}">
        <p14:creationId xmlns:p14="http://schemas.microsoft.com/office/powerpoint/2010/main" val="6011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p:txBody>
          <a:bodyPr/>
          <a:lstStyle/>
          <a:p>
            <a:r>
              <a:rPr lang="en-US" b="1" kern="0" dirty="0">
                <a:solidFill>
                  <a:srgbClr val="262626"/>
                </a:solidFill>
                <a:latin typeface="Calibri" panose="020F0502020204030204" pitchFamily="34" charset="0"/>
                <a:ea typeface="SimSun" panose="02010600030101010101" pitchFamily="2" charset="-122"/>
                <a:cs typeface="Times New Roman" panose="02020603050405020304" pitchFamily="18" charset="0"/>
              </a:rPr>
              <a:t>AAD</a:t>
            </a:r>
            <a:br>
              <a:rPr lang="en-US" b="1" kern="0" dirty="0">
                <a:solidFill>
                  <a:srgbClr val="262626"/>
                </a:solidFill>
                <a:latin typeface="Calibri" panose="020F0502020204030204" pitchFamily="34" charset="0"/>
                <a:ea typeface="SimSun" panose="02010600030101010101" pitchFamily="2" charset="-122"/>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p:txBody>
          <a:bodyPr>
            <a:normAutofit/>
          </a:bodyPr>
          <a:lstStyle/>
          <a:p>
            <a:pPr marL="0" marR="0" indent="0">
              <a:lnSpc>
                <a:spcPct val="107000"/>
              </a:lnSpc>
              <a:spcBef>
                <a:spcPts val="0"/>
              </a:spcBef>
              <a:spcAft>
                <a:spcPts val="0"/>
              </a:spcAft>
              <a:buNone/>
            </a:pPr>
            <a:r>
              <a:rPr lang="en-US" dirty="0">
                <a:latin typeface="Calibri" panose="020F0502020204030204" pitchFamily="34" charset="0"/>
                <a:ea typeface="Times New Roman" panose="02020603050405020304" pitchFamily="18" charset="0"/>
                <a:cs typeface="Times New Roman" panose="02020603050405020304" pitchFamily="18" charset="0"/>
              </a:rPr>
              <a:t>AD (AD DS) and makes it possible to do the following:</a:t>
            </a:r>
          </a:p>
          <a:p>
            <a:pPr marL="0" marR="0" indent="0">
              <a:lnSpc>
                <a:spcPct val="107000"/>
              </a:lnSpc>
              <a:spcBef>
                <a:spcPts val="0"/>
              </a:spcBef>
              <a:spcAft>
                <a:spcPts val="0"/>
              </a:spcAft>
              <a:buNone/>
            </a:pPr>
            <a:r>
              <a:rPr lang="en-US" dirty="0">
                <a:latin typeface="Calibri" panose="020F0502020204030204" pitchFamily="34" charset="0"/>
                <a:ea typeface="Times New Roman" panose="02020603050405020304" pitchFamily="18" charset="0"/>
                <a:cs typeface="Times New Roman" panose="02020603050405020304" pitchFamily="18" charset="0"/>
              </a:rPr>
              <a:t> </a:t>
            </a:r>
          </a:p>
          <a:p>
            <a:pPr lvl="1">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SSO simplifies access to your apps from anywhere.</a:t>
            </a:r>
          </a:p>
          <a:p>
            <a:pPr lvl="1">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Conditional Access and MFA help to protect your environment from outside intruders.</a:t>
            </a:r>
          </a:p>
          <a:p>
            <a:pPr lvl="1">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As a single identity platform, it lets you engage with internal and external users more securely.</a:t>
            </a:r>
          </a:p>
          <a:p>
            <a:pPr lvl="1">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Developer tools make it easy to integrate identity into your apps and services.</a:t>
            </a:r>
          </a:p>
          <a:p>
            <a:pPr lvl="1">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Let's look at AAD users next.</a:t>
            </a:r>
          </a:p>
          <a:p>
            <a:endParaRPr lang="en-US" dirty="0"/>
          </a:p>
        </p:txBody>
      </p:sp>
    </p:spTree>
    <p:extLst>
      <p:ext uri="{BB962C8B-B14F-4D97-AF65-F5344CB8AC3E}">
        <p14:creationId xmlns:p14="http://schemas.microsoft.com/office/powerpoint/2010/main" val="44334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8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524256" y="516804"/>
            <a:ext cx="6594189" cy="1625210"/>
          </a:xfrm>
        </p:spPr>
        <p:txBody>
          <a:bodyPr>
            <a:normAutofit/>
          </a:bodyPr>
          <a:lstStyle/>
          <a:p>
            <a:r>
              <a:rPr lang="en-US" b="1">
                <a:solidFill>
                  <a:srgbClr val="FFFFFF"/>
                </a:solidFill>
                <a:latin typeface="Calibri" panose="020F0502020204030204" pitchFamily="34" charset="0"/>
                <a:ea typeface="SimSun" panose="02010600030101010101" pitchFamily="2" charset="-122"/>
                <a:cs typeface="Times New Roman" panose="02020603050405020304" pitchFamily="18" charset="0"/>
              </a:rPr>
              <a:t>AAD users</a:t>
            </a:r>
            <a:br>
              <a:rPr lang="en-US" b="1">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6C3845-C8AE-42D4-9C68-B384529D5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6744" y="2707155"/>
            <a:ext cx="6579910" cy="3553150"/>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8029319" y="917725"/>
            <a:ext cx="3424739" cy="4852362"/>
          </a:xfrm>
        </p:spPr>
        <p:txBody>
          <a:bodyPr anchor="ctr">
            <a:normAutofit/>
          </a:bodyPr>
          <a:lstStyle/>
          <a:p>
            <a:endParaRPr lang="en-US" sz="2000" dirty="0">
              <a:solidFill>
                <a:srgbClr val="FFFFFF"/>
              </a:solidFill>
            </a:endParaRPr>
          </a:p>
        </p:txBody>
      </p:sp>
    </p:spTree>
    <p:extLst>
      <p:ext uri="{BB962C8B-B14F-4D97-AF65-F5344CB8AC3E}">
        <p14:creationId xmlns:p14="http://schemas.microsoft.com/office/powerpoint/2010/main" val="880178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8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524256" y="516804"/>
            <a:ext cx="6594189" cy="1625210"/>
          </a:xfrm>
        </p:spPr>
        <p:txBody>
          <a:bodyPr>
            <a:normAutofit/>
          </a:bodyPr>
          <a:lstStyle/>
          <a:p>
            <a:r>
              <a:rPr lang="en-US" b="1" dirty="0">
                <a:solidFill>
                  <a:srgbClr val="FFFFFF"/>
                </a:solidFill>
                <a:latin typeface="Calibri" panose="020F0502020204030204" pitchFamily="34" charset="0"/>
                <a:ea typeface="SimSun" panose="02010600030101010101" pitchFamily="2" charset="-122"/>
                <a:cs typeface="Times New Roman" panose="02020603050405020304" pitchFamily="18" charset="0"/>
              </a:rPr>
              <a:t>AAD guest users</a:t>
            </a:r>
            <a:br>
              <a:rPr lang="en-US" b="1" dirty="0">
                <a:solidFill>
                  <a:srgbClr val="FFFFFF"/>
                </a:solidFill>
                <a:latin typeface="Calibri" panose="020F0502020204030204" pitchFamily="34" charset="0"/>
                <a:ea typeface="SimSun" panose="02010600030101010101" pitchFamily="2" charset="-122"/>
                <a:cs typeface="Times New Roman" panose="02020603050405020304" pitchFamily="18" charset="0"/>
              </a:rPr>
            </a:br>
            <a:r>
              <a:rPr lang="en-US" b="1" dirty="0">
                <a:solidFill>
                  <a:srgbClr val="FFFFFF"/>
                </a:solidFill>
                <a:latin typeface="Calibri" panose="020F0502020204030204" pitchFamily="34" charset="0"/>
                <a:ea typeface="SimSun" panose="02010600030101010101" pitchFamily="2" charset="-122"/>
                <a:cs typeface="Times New Roman" panose="02020603050405020304" pitchFamily="18" charset="0"/>
              </a:rPr>
              <a:t>AAD group types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8029319" y="917725"/>
            <a:ext cx="3424739" cy="4852362"/>
          </a:xfrm>
        </p:spPr>
        <p:txBody>
          <a:bodyPr anchor="ctr">
            <a:normAutofit/>
          </a:bodyPr>
          <a:lstStyle/>
          <a:p>
            <a:endParaRPr lang="en-US" sz="2000" dirty="0">
              <a:solidFill>
                <a:srgbClr val="FFFFFF"/>
              </a:solidFill>
            </a:endParaRPr>
          </a:p>
        </p:txBody>
      </p:sp>
      <p:pic>
        <p:nvPicPr>
          <p:cNvPr id="8" name="Picture 7">
            <a:extLst>
              <a:ext uri="{FF2B5EF4-FFF2-40B4-BE49-F238E27FC236}">
                <a16:creationId xmlns:a16="http://schemas.microsoft.com/office/drawing/2014/main" id="{F554F126-31B9-4FF0-BAF5-AA21E46671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0708" y="1303865"/>
            <a:ext cx="2981960" cy="1590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 name="Group 9">
            <a:extLst>
              <a:ext uri="{FF2B5EF4-FFF2-40B4-BE49-F238E27FC236}">
                <a16:creationId xmlns:a16="http://schemas.microsoft.com/office/drawing/2014/main" id="{92033ED2-739A-4AAC-8744-F4475326019D}"/>
              </a:ext>
            </a:extLst>
          </p:cNvPr>
          <p:cNvGrpSpPr/>
          <p:nvPr/>
        </p:nvGrpSpPr>
        <p:grpSpPr>
          <a:xfrm>
            <a:off x="1292462" y="3316918"/>
            <a:ext cx="5057775" cy="2333625"/>
            <a:chOff x="0" y="0"/>
            <a:chExt cx="5057775" cy="2333625"/>
          </a:xfrm>
        </p:grpSpPr>
        <p:pic>
          <p:nvPicPr>
            <p:cNvPr id="12" name="Picture 11">
              <a:extLst>
                <a:ext uri="{FF2B5EF4-FFF2-40B4-BE49-F238E27FC236}">
                  <a16:creationId xmlns:a16="http://schemas.microsoft.com/office/drawing/2014/main" id="{309BA408-15DB-454B-AC9E-CA9E4FAFE8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57775" cy="2009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Box 650">
              <a:extLst>
                <a:ext uri="{FF2B5EF4-FFF2-40B4-BE49-F238E27FC236}">
                  <a16:creationId xmlns:a16="http://schemas.microsoft.com/office/drawing/2014/main" id="{02961CFD-688E-4677-88CF-2BC2F3316715}"/>
                </a:ext>
              </a:extLst>
            </p:cNvPr>
            <p:cNvSpPr txBox="1"/>
            <p:nvPr/>
          </p:nvSpPr>
          <p:spPr>
            <a:xfrm>
              <a:off x="0" y="2066925"/>
              <a:ext cx="5057775"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9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9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89 – Creating a new group</a:t>
              </a:r>
            </a:p>
          </p:txBody>
        </p:sp>
      </p:grpSp>
    </p:spTree>
    <p:extLst>
      <p:ext uri="{BB962C8B-B14F-4D97-AF65-F5344CB8AC3E}">
        <p14:creationId xmlns:p14="http://schemas.microsoft.com/office/powerpoint/2010/main" val="553274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730155" y="730155"/>
            <a:ext cx="6090743" cy="1422871"/>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AAD membership types</a:t>
            </a:r>
            <a:b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a:solidFill>
                <a:srgbClr val="FFFFFF"/>
              </a:solidFill>
            </a:endParaRPr>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758269" y="2446031"/>
            <a:ext cx="6034514" cy="1066848"/>
          </a:xfrm>
        </p:spPr>
        <p:txBody>
          <a:bodyPr anchor="ctr">
            <a:normAutofit/>
          </a:bodyPr>
          <a:lstStyle/>
          <a:p>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Dynamic user</a:t>
            </a:r>
          </a:p>
          <a:p>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Dynamic device</a:t>
            </a:r>
            <a:endParaRPr lang="en-US" sz="2000" dirty="0"/>
          </a:p>
        </p:txBody>
      </p:sp>
      <p:sp>
        <p:nvSpPr>
          <p:cNvPr id="19" name="Rectangle 18">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88DA1612-D710-48CD-97D3-70F78C59462D}"/>
              </a:ext>
            </a:extLst>
          </p:cNvPr>
          <p:cNvGrpSpPr/>
          <p:nvPr/>
        </p:nvGrpSpPr>
        <p:grpSpPr>
          <a:xfrm>
            <a:off x="7647028" y="2697448"/>
            <a:ext cx="3718974" cy="3493008"/>
            <a:chOff x="0" y="0"/>
            <a:chExt cx="5515610" cy="4599940"/>
          </a:xfrm>
        </p:grpSpPr>
        <p:pic>
          <p:nvPicPr>
            <p:cNvPr id="5" name="Picture 4" descr="Graphical user interface, text, application, email&#10;&#10;Description automatically generated">
              <a:extLst>
                <a:ext uri="{FF2B5EF4-FFF2-40B4-BE49-F238E27FC236}">
                  <a16:creationId xmlns:a16="http://schemas.microsoft.com/office/drawing/2014/main" id="{67A04C70-2A7E-4313-BA7D-24FA4AB6C7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15610" cy="4273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Box 648">
              <a:extLst>
                <a:ext uri="{FF2B5EF4-FFF2-40B4-BE49-F238E27FC236}">
                  <a16:creationId xmlns:a16="http://schemas.microsoft.com/office/drawing/2014/main" id="{E39970D2-DCC7-4A88-B399-9B06663929EC}"/>
                </a:ext>
              </a:extLst>
            </p:cNvPr>
            <p:cNvSpPr txBox="1"/>
            <p:nvPr/>
          </p:nvSpPr>
          <p:spPr>
            <a:xfrm>
              <a:off x="0" y="4333240"/>
              <a:ext cx="5515610"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nSpc>
                  <a:spcPct val="90000"/>
                </a:lnSpc>
                <a:spcBef>
                  <a:spcPts val="0"/>
                </a:spcBef>
                <a:spcAft>
                  <a:spcPts val="1000"/>
                </a:spcAft>
              </a:pPr>
              <a:r>
                <a:rPr lang="en-US" sz="13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3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90Creating a new group</a:t>
              </a:r>
            </a:p>
          </p:txBody>
        </p:sp>
      </p:grpSp>
      <p:pic>
        <p:nvPicPr>
          <p:cNvPr id="12" name="Picture 11">
            <a:extLst>
              <a:ext uri="{FF2B5EF4-FFF2-40B4-BE49-F238E27FC236}">
                <a16:creationId xmlns:a16="http://schemas.microsoft.com/office/drawing/2014/main" id="{ED209FEF-A388-4C83-872C-F7EE530C12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7432" y="3630881"/>
            <a:ext cx="4783707" cy="2565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4606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Hybrid AAD</a:t>
            </a:r>
            <a:endParaRPr lang="en-US" sz="2600">
              <a:solidFill>
                <a:srgbClr val="FFFFFF"/>
              </a:solidFill>
            </a:endParaRPr>
          </a:p>
        </p:txBody>
      </p:sp>
      <p:sp>
        <p:nvSpPr>
          <p:cNvPr id="3" name="Content Placeholder 2">
            <a:extLst>
              <a:ext uri="{FF2B5EF4-FFF2-40B4-BE49-F238E27FC236}">
                <a16:creationId xmlns:a16="http://schemas.microsoft.com/office/drawing/2014/main" id="{80C81B9A-4DEE-4523-9459-1200C02A9702}"/>
              </a:ext>
            </a:extLst>
          </p:cNvPr>
          <p:cNvSpPr>
            <a:spLocks noGrp="1"/>
          </p:cNvSpPr>
          <p:nvPr>
            <p:ph idx="1"/>
          </p:nvPr>
        </p:nvSpPr>
        <p:spPr>
          <a:xfrm>
            <a:off x="4038600" y="4884873"/>
            <a:ext cx="7188199" cy="1292090"/>
          </a:xfrm>
        </p:spPr>
        <p:txBody>
          <a:bodyPr>
            <a:normAutofit/>
          </a:bodyPr>
          <a:lstStyle/>
          <a:p>
            <a:endParaRPr lang="en-US" sz="1800"/>
          </a:p>
        </p:txBody>
      </p:sp>
      <p:grpSp>
        <p:nvGrpSpPr>
          <p:cNvPr id="4" name="Group 3">
            <a:extLst>
              <a:ext uri="{FF2B5EF4-FFF2-40B4-BE49-F238E27FC236}">
                <a16:creationId xmlns:a16="http://schemas.microsoft.com/office/drawing/2014/main" id="{8B5AE5C9-F8A1-44CE-8877-7E6E02C8FA64}"/>
              </a:ext>
            </a:extLst>
          </p:cNvPr>
          <p:cNvGrpSpPr/>
          <p:nvPr/>
        </p:nvGrpSpPr>
        <p:grpSpPr>
          <a:xfrm>
            <a:off x="5427785" y="1487272"/>
            <a:ext cx="5438824" cy="3091147"/>
            <a:chOff x="0" y="0"/>
            <a:chExt cx="4770755" cy="2711450"/>
          </a:xfrm>
        </p:grpSpPr>
        <p:pic>
          <p:nvPicPr>
            <p:cNvPr id="5" name="Picture 4">
              <a:extLst>
                <a:ext uri="{FF2B5EF4-FFF2-40B4-BE49-F238E27FC236}">
                  <a16:creationId xmlns:a16="http://schemas.microsoft.com/office/drawing/2014/main" id="{0C1E5248-E1A4-4EBF-840B-1022587ACE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770755" cy="2390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Box 654">
              <a:extLst>
                <a:ext uri="{FF2B5EF4-FFF2-40B4-BE49-F238E27FC236}">
                  <a16:creationId xmlns:a16="http://schemas.microsoft.com/office/drawing/2014/main" id="{8F08E9B1-FEC9-4ED7-843F-F284CFD6B555}"/>
                </a:ext>
              </a:extLst>
            </p:cNvPr>
            <p:cNvSpPr txBox="1"/>
            <p:nvPr/>
          </p:nvSpPr>
          <p:spPr>
            <a:xfrm>
              <a:off x="0" y="2444750"/>
              <a:ext cx="4770755"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nSpc>
                  <a:spcPct val="90000"/>
                </a:lnSpc>
                <a:spcBef>
                  <a:spcPts val="0"/>
                </a:spcBef>
                <a:spcAft>
                  <a:spcPts val="1000"/>
                </a:spcAft>
              </a:pPr>
              <a:r>
                <a:rPr lang="en-US" sz="16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6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92 – Microsoft AAD Connect – Express Settings</a:t>
              </a:r>
            </a:p>
          </p:txBody>
        </p:sp>
      </p:grpSp>
    </p:spTree>
    <p:extLst>
      <p:ext uri="{BB962C8B-B14F-4D97-AF65-F5344CB8AC3E}">
        <p14:creationId xmlns:p14="http://schemas.microsoft.com/office/powerpoint/2010/main" val="80209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AE475-B12C-476E-8E24-77181829EAB0}"/>
              </a:ext>
            </a:extLst>
          </p:cNvPr>
          <p:cNvSpPr>
            <a:spLocks noGrp="1"/>
          </p:cNvSpPr>
          <p:nvPr>
            <p:ph type="ctrTitle"/>
          </p:nvPr>
        </p:nvSpPr>
        <p:spPr>
          <a:xfrm>
            <a:off x="1100669" y="1111086"/>
            <a:ext cx="7690104" cy="2623885"/>
          </a:xfrm>
        </p:spPr>
        <p:txBody>
          <a:bodyPr anchor="ctr">
            <a:normAutofit/>
          </a:bodyPr>
          <a:lstStyle/>
          <a:p>
            <a:pPr algn="l"/>
            <a:r>
              <a:rPr lang="en-US" sz="61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Monitoring and Endpoint Analytics</a:t>
            </a:r>
            <a:br>
              <a:rPr lang="en-US" sz="61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6100">
              <a:solidFill>
                <a:srgbClr val="FFFFFF"/>
              </a:solidFill>
            </a:endParaRPr>
          </a:p>
        </p:txBody>
      </p:sp>
      <p:sp>
        <p:nvSpPr>
          <p:cNvPr id="13" name="Rectangle 12">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ubtitle 3">
            <a:extLst>
              <a:ext uri="{FF2B5EF4-FFF2-40B4-BE49-F238E27FC236}">
                <a16:creationId xmlns:a16="http://schemas.microsoft.com/office/drawing/2014/main" id="{D0028C81-DA0E-4451-8E16-2D01BE95DB57}"/>
              </a:ext>
            </a:extLst>
          </p:cNvPr>
          <p:cNvSpPr>
            <a:spLocks noGrp="1"/>
          </p:cNvSpPr>
          <p:nvPr>
            <p:ph type="subTitle" idx="1"/>
          </p:nvPr>
        </p:nvSpPr>
        <p:spPr>
          <a:xfrm>
            <a:off x="1079499" y="4843002"/>
            <a:ext cx="10012680" cy="1234345"/>
          </a:xfrm>
        </p:spPr>
        <p:txBody>
          <a:bodyPr anchor="ctr">
            <a:normAutofit/>
          </a:bodyPr>
          <a:lstStyle/>
          <a:p>
            <a:pPr algn="l"/>
            <a:endParaRPr lang="en-US" sz="2600">
              <a:solidFill>
                <a:srgbClr val="1B1B1B"/>
              </a:solidFill>
            </a:endParaRPr>
          </a:p>
        </p:txBody>
      </p:sp>
      <p:sp>
        <p:nvSpPr>
          <p:cNvPr id="17" name="Rectangle 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Graphic 7" descr="USB">
            <a:extLst>
              <a:ext uri="{FF2B5EF4-FFF2-40B4-BE49-F238E27FC236}">
                <a16:creationId xmlns:a16="http://schemas.microsoft.com/office/drawing/2014/main" id="{51744297-4C4A-4C24-9352-1FB3DB67C9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72542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2397</Words>
  <Application>Microsoft Office PowerPoint</Application>
  <PresentationFormat>Widescreen</PresentationFormat>
  <Paragraphs>226</Paragraphs>
  <Slides>23</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Identity and Security Management </vt:lpstr>
      <vt:lpstr>Chapter Overview </vt:lpstr>
      <vt:lpstr>Microsoft Identity </vt:lpstr>
      <vt:lpstr>AAD </vt:lpstr>
      <vt:lpstr>AAD users </vt:lpstr>
      <vt:lpstr>AAD guest users AAD group types</vt:lpstr>
      <vt:lpstr>AAD membership types </vt:lpstr>
      <vt:lpstr>Hybrid AAD</vt:lpstr>
      <vt:lpstr>Monitoring and Endpoint Analytics </vt:lpstr>
      <vt:lpstr>Module Overview</vt:lpstr>
      <vt:lpstr>Monitoring and analytics </vt:lpstr>
      <vt:lpstr>Monitoring dashboards available:</vt:lpstr>
      <vt:lpstr>advanced monitoring</vt:lpstr>
      <vt:lpstr>Start up performance </vt:lpstr>
      <vt:lpstr>History, Performance and Insights </vt:lpstr>
      <vt:lpstr>Windows 365 metrics</vt:lpstr>
      <vt:lpstr>Universal Print </vt:lpstr>
      <vt:lpstr>Chapter Overview </vt:lpstr>
      <vt:lpstr>What is Universal Print? </vt:lpstr>
      <vt:lpstr>Universal Print requirements </vt:lpstr>
      <vt:lpstr>Deploy Universal Print </vt:lpstr>
      <vt:lpstr>Delegating printer access </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and Security Management </dc:title>
  <dc:creator>Dr. Garcia</dc:creator>
  <cp:lastModifiedBy>Dr. Garcia</cp:lastModifiedBy>
  <cp:revision>2</cp:revision>
  <dcterms:created xsi:type="dcterms:W3CDTF">2022-01-28T05:57:17Z</dcterms:created>
  <dcterms:modified xsi:type="dcterms:W3CDTF">2022-01-28T14:08:37Z</dcterms:modified>
</cp:coreProperties>
</file>